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74" r:id="rId4"/>
    <p:sldId id="282" r:id="rId5"/>
    <p:sldId id="276" r:id="rId6"/>
    <p:sldId id="283" r:id="rId7"/>
    <p:sldId id="273" r:id="rId8"/>
    <p:sldId id="271" r:id="rId9"/>
    <p:sldId id="277" r:id="rId10"/>
    <p:sldId id="285" r:id="rId11"/>
    <p:sldId id="286" r:id="rId12"/>
    <p:sldId id="284" r:id="rId13"/>
    <p:sldId id="278" r:id="rId14"/>
    <p:sldId id="279" r:id="rId15"/>
    <p:sldId id="280" r:id="rId16"/>
    <p:sldId id="281" r:id="rId17"/>
    <p:sldId id="275" r:id="rId18"/>
    <p:sldId id="288" r:id="rId19"/>
    <p:sldId id="289" r:id="rId20"/>
    <p:sldId id="291" r:id="rId21"/>
    <p:sldId id="290" r:id="rId22"/>
    <p:sldId id="292" r:id="rId23"/>
    <p:sldId id="293" r:id="rId24"/>
    <p:sldId id="287"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aleway" panose="020B0503030101060003"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741"/>
    <a:srgbClr val="660066"/>
    <a:srgbClr val="CC00CC"/>
    <a:srgbClr val="FF9900"/>
    <a:srgbClr val="0000FF"/>
    <a:srgbClr val="F43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p:scale>
          <a:sx n="200" d="100"/>
          <a:sy n="200" d="100"/>
        </p:scale>
        <p:origin x="57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541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oi.org/10.3389/fviro.2022.8302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colbyford.medium.com/how-to-predict-many-protein-structures-with-alphafold2-at-scale-in-azure-machine-learning-c1e0ece4e99f"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 Id="rId5" Type="http://schemas.openxmlformats.org/officeDocument/2006/relationships/hyperlink" Target="https://doi.org/10.3389/fitd.2021.707313" TargetMode="Externa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191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442369"/>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137C6-EA23-423E-826F-E1890AD900EF}"/>
              </a:ext>
            </a:extLst>
          </p:cNvPr>
          <p:cNvSpPr>
            <a:spLocks noGrp="1"/>
          </p:cNvSpPr>
          <p:nvPr>
            <p:ph type="title"/>
          </p:nvPr>
        </p:nvSpPr>
        <p:spPr>
          <a:xfrm>
            <a:off x="182650" y="144875"/>
            <a:ext cx="8520600" cy="639600"/>
          </a:xfrm>
        </p:spPr>
        <p:txBody>
          <a:bodyPr/>
          <a:lstStyle/>
          <a:p>
            <a:r>
              <a:rPr lang="en-US" dirty="0"/>
              <a:t>Our Investigation</a:t>
            </a:r>
          </a:p>
        </p:txBody>
      </p:sp>
      <p:sp>
        <p:nvSpPr>
          <p:cNvPr id="5" name="Rectangle 4">
            <a:extLst>
              <a:ext uri="{FF2B5EF4-FFF2-40B4-BE49-F238E27FC236}">
                <a16:creationId xmlns:a16="http://schemas.microsoft.com/office/drawing/2014/main" id="{A61F9163-E56D-465E-B93D-757DAD4D2DE1}"/>
              </a:ext>
            </a:extLst>
          </p:cNvPr>
          <p:cNvSpPr/>
          <p:nvPr/>
        </p:nvSpPr>
        <p:spPr>
          <a:xfrm>
            <a:off x="494175"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102 DNA Sequences</a:t>
            </a:r>
          </a:p>
        </p:txBody>
      </p:sp>
      <p:sp>
        <p:nvSpPr>
          <p:cNvPr id="6" name="Rectangle 5">
            <a:extLst>
              <a:ext uri="{FF2B5EF4-FFF2-40B4-BE49-F238E27FC236}">
                <a16:creationId xmlns:a16="http://schemas.microsoft.com/office/drawing/2014/main" id="{ED9F37CB-847E-4588-ABFD-9D7BC158235B}"/>
              </a:ext>
            </a:extLst>
          </p:cNvPr>
          <p:cNvSpPr/>
          <p:nvPr/>
        </p:nvSpPr>
        <p:spPr>
          <a:xfrm>
            <a:off x="2832100"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Count Motif Matches per Sample</a:t>
            </a:r>
          </a:p>
        </p:txBody>
      </p:sp>
      <p:sp>
        <p:nvSpPr>
          <p:cNvPr id="7" name="Rectangle 6">
            <a:extLst>
              <a:ext uri="{FF2B5EF4-FFF2-40B4-BE49-F238E27FC236}">
                <a16:creationId xmlns:a16="http://schemas.microsoft.com/office/drawing/2014/main" id="{8D12A06E-DBA0-4FA8-9303-C605B10C4C3B}"/>
              </a:ext>
            </a:extLst>
          </p:cNvPr>
          <p:cNvSpPr/>
          <p:nvPr/>
        </p:nvSpPr>
        <p:spPr>
          <a:xfrm>
            <a:off x="494175"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ML Model to Predict Infection</a:t>
            </a:r>
          </a:p>
          <a:p>
            <a:pPr algn="ctr"/>
            <a:r>
              <a:rPr lang="en-US" dirty="0"/>
              <a:t>+/-</a:t>
            </a:r>
          </a:p>
        </p:txBody>
      </p:sp>
      <p:sp>
        <p:nvSpPr>
          <p:cNvPr id="8" name="Rectangle 7">
            <a:extLst>
              <a:ext uri="{FF2B5EF4-FFF2-40B4-BE49-F238E27FC236}">
                <a16:creationId xmlns:a16="http://schemas.microsoft.com/office/drawing/2014/main" id="{6CA09CAC-A5B4-4139-A29C-AB3B32B4A262}"/>
              </a:ext>
            </a:extLst>
          </p:cNvPr>
          <p:cNvSpPr/>
          <p:nvPr/>
        </p:nvSpPr>
        <p:spPr>
          <a:xfrm>
            <a:off x="2832100"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Explain ML Model to Find Important Motif Types</a:t>
            </a:r>
          </a:p>
        </p:txBody>
      </p:sp>
      <p:cxnSp>
        <p:nvCxnSpPr>
          <p:cNvPr id="10" name="Straight Arrow Connector 9">
            <a:extLst>
              <a:ext uri="{FF2B5EF4-FFF2-40B4-BE49-F238E27FC236}">
                <a16:creationId xmlns:a16="http://schemas.microsoft.com/office/drawing/2014/main" id="{74C55F35-9DC2-4081-B12D-D44E7DC54F52}"/>
              </a:ext>
            </a:extLst>
          </p:cNvPr>
          <p:cNvCxnSpPr>
            <a:stCxn id="5" idx="3"/>
            <a:endCxn id="6" idx="1"/>
          </p:cNvCxnSpPr>
          <p:nvPr/>
        </p:nvCxnSpPr>
        <p:spPr>
          <a:xfrm>
            <a:off x="2342025" y="19939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82D6E387-B308-4D9D-9DE7-9594C94CFF54}"/>
              </a:ext>
            </a:extLst>
          </p:cNvPr>
          <p:cNvCxnSpPr>
            <a:cxnSpLocks/>
            <a:stCxn id="7" idx="3"/>
            <a:endCxn id="8" idx="1"/>
          </p:cNvCxnSpPr>
          <p:nvPr/>
        </p:nvCxnSpPr>
        <p:spPr>
          <a:xfrm>
            <a:off x="2342025" y="37465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42B1C12E-2CFE-4A1B-A14C-8EC0291A24D5}"/>
              </a:ext>
            </a:extLst>
          </p:cNvPr>
          <p:cNvCxnSpPr>
            <a:stCxn id="6" idx="2"/>
            <a:endCxn id="7" idx="0"/>
          </p:cNvCxnSpPr>
          <p:nvPr/>
        </p:nvCxnSpPr>
        <p:spPr>
          <a:xfrm rot="5400000">
            <a:off x="2167963" y="1701238"/>
            <a:ext cx="838200" cy="2337925"/>
          </a:xfrm>
          <a:prstGeom prst="bentConnector3">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graphicFrame>
        <p:nvGraphicFramePr>
          <p:cNvPr id="16" name="Table 16">
            <a:extLst>
              <a:ext uri="{FF2B5EF4-FFF2-40B4-BE49-F238E27FC236}">
                <a16:creationId xmlns:a16="http://schemas.microsoft.com/office/drawing/2014/main" id="{86D88ABF-AABF-4635-808A-FE77A4A29943}"/>
              </a:ext>
            </a:extLst>
          </p:cNvPr>
          <p:cNvGraphicFramePr>
            <a:graphicFrameLocks noGrp="1"/>
          </p:cNvGraphicFramePr>
          <p:nvPr>
            <p:extLst>
              <p:ext uri="{D42A27DB-BD31-4B8C-83A1-F6EECF244321}">
                <p14:modId xmlns:p14="http://schemas.microsoft.com/office/powerpoint/2010/main" val="1080032894"/>
              </p:ext>
            </p:extLst>
          </p:nvPr>
        </p:nvGraphicFramePr>
        <p:xfrm>
          <a:off x="4984750" y="1252220"/>
          <a:ext cx="4064001" cy="1483360"/>
        </p:xfrm>
        <a:graphic>
          <a:graphicData uri="http://schemas.openxmlformats.org/drawingml/2006/table">
            <a:tbl>
              <a:tblPr firstRow="1" bandRow="1">
                <a:tableStyleId>{21E4AEA4-8DFA-4A89-87EB-49C32662AFE0}</a:tableStyleId>
              </a:tblPr>
              <a:tblGrid>
                <a:gridCol w="1178243">
                  <a:extLst>
                    <a:ext uri="{9D8B030D-6E8A-4147-A177-3AD203B41FA5}">
                      <a16:colId xmlns:a16="http://schemas.microsoft.com/office/drawing/2014/main" val="3423007718"/>
                    </a:ext>
                  </a:extLst>
                </a:gridCol>
                <a:gridCol w="792480">
                  <a:extLst>
                    <a:ext uri="{9D8B030D-6E8A-4147-A177-3AD203B41FA5}">
                      <a16:colId xmlns:a16="http://schemas.microsoft.com/office/drawing/2014/main" val="1235490040"/>
                    </a:ext>
                  </a:extLst>
                </a:gridCol>
                <a:gridCol w="792480">
                  <a:extLst>
                    <a:ext uri="{9D8B030D-6E8A-4147-A177-3AD203B41FA5}">
                      <a16:colId xmlns:a16="http://schemas.microsoft.com/office/drawing/2014/main" val="2332819773"/>
                    </a:ext>
                  </a:extLst>
                </a:gridCol>
                <a:gridCol w="409893">
                  <a:extLst>
                    <a:ext uri="{9D8B030D-6E8A-4147-A177-3AD203B41FA5}">
                      <a16:colId xmlns:a16="http://schemas.microsoft.com/office/drawing/2014/main" val="451047248"/>
                    </a:ext>
                  </a:extLst>
                </a:gridCol>
                <a:gridCol w="890905">
                  <a:extLst>
                    <a:ext uri="{9D8B030D-6E8A-4147-A177-3AD203B41FA5}">
                      <a16:colId xmlns:a16="http://schemas.microsoft.com/office/drawing/2014/main" val="2390925307"/>
                    </a:ext>
                  </a:extLst>
                </a:gridCol>
              </a:tblGrid>
              <a:tr h="370840">
                <a:tc>
                  <a:txBody>
                    <a:bodyPr/>
                    <a:lstStyle/>
                    <a:p>
                      <a:r>
                        <a:rPr lang="en-US" dirty="0"/>
                        <a:t>Sample</a:t>
                      </a:r>
                    </a:p>
                  </a:txBody>
                  <a:tcPr/>
                </a:tc>
                <a:tc>
                  <a:txBody>
                    <a:bodyPr/>
                    <a:lstStyle/>
                    <a:p>
                      <a:r>
                        <a:rPr lang="en-US" dirty="0"/>
                        <a:t>Type 1</a:t>
                      </a:r>
                    </a:p>
                  </a:txBody>
                  <a:tcPr/>
                </a:tc>
                <a:tc>
                  <a:txBody>
                    <a:bodyPr/>
                    <a:lstStyle/>
                    <a:p>
                      <a:r>
                        <a:rPr lang="en-US" dirty="0"/>
                        <a:t>Type 2</a:t>
                      </a:r>
                    </a:p>
                  </a:txBody>
                  <a:tcPr/>
                </a:tc>
                <a:tc>
                  <a:txBody>
                    <a:bodyPr/>
                    <a:lstStyle/>
                    <a:p>
                      <a:pPr algn="ctr"/>
                      <a:r>
                        <a:rPr lang="en-US" dirty="0"/>
                        <a:t>…</a:t>
                      </a:r>
                    </a:p>
                  </a:txBody>
                  <a:tcPr anchor="ctr"/>
                </a:tc>
                <a:tc>
                  <a:txBody>
                    <a:bodyPr/>
                    <a:lstStyle/>
                    <a:p>
                      <a:r>
                        <a:rPr lang="en-US" dirty="0"/>
                        <a:t>Type 24</a:t>
                      </a:r>
                    </a:p>
                  </a:txBody>
                  <a:tcPr/>
                </a:tc>
                <a:extLst>
                  <a:ext uri="{0D108BD9-81ED-4DB2-BD59-A6C34878D82A}">
                    <a16:rowId xmlns:a16="http://schemas.microsoft.com/office/drawing/2014/main" val="2990643407"/>
                  </a:ext>
                </a:extLst>
              </a:tr>
              <a:tr h="370840">
                <a:tc>
                  <a:txBody>
                    <a:bodyPr/>
                    <a:lstStyle/>
                    <a:p>
                      <a:r>
                        <a:rPr lang="en-US" dirty="0"/>
                        <a:t>Sample 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3418103006"/>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153871835"/>
                  </a:ext>
                </a:extLst>
              </a:tr>
              <a:tr h="370840">
                <a:tc>
                  <a:txBody>
                    <a:bodyPr/>
                    <a:lstStyle/>
                    <a:p>
                      <a:r>
                        <a:rPr lang="en-US" dirty="0"/>
                        <a:t>Sample 102</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503496543"/>
                  </a:ext>
                </a:extLst>
              </a:tr>
            </a:tbl>
          </a:graphicData>
        </a:graphic>
      </p:graphicFrame>
      <p:pic>
        <p:nvPicPr>
          <p:cNvPr id="18" name="Picture 17" descr="Table&#10;&#10;Description automatically generated with medium confidence">
            <a:extLst>
              <a:ext uri="{FF2B5EF4-FFF2-40B4-BE49-F238E27FC236}">
                <a16:creationId xmlns:a16="http://schemas.microsoft.com/office/drawing/2014/main" id="{527D25BA-F299-4BCD-A017-FB82793A69E1}"/>
              </a:ext>
            </a:extLst>
          </p:cNvPr>
          <p:cNvPicPr>
            <a:picLocks noChangeAspect="1"/>
          </p:cNvPicPr>
          <p:nvPr/>
        </p:nvPicPr>
        <p:blipFill>
          <a:blip r:embed="rId2"/>
          <a:stretch>
            <a:fillRect/>
          </a:stretch>
        </p:blipFill>
        <p:spPr>
          <a:xfrm>
            <a:off x="5433724" y="2844257"/>
            <a:ext cx="3166052" cy="1804486"/>
          </a:xfrm>
          <a:prstGeom prst="rect">
            <a:avLst/>
          </a:prstGeom>
        </p:spPr>
      </p:pic>
      <p:cxnSp>
        <p:nvCxnSpPr>
          <p:cNvPr id="19" name="Straight Arrow Connector 18">
            <a:extLst>
              <a:ext uri="{FF2B5EF4-FFF2-40B4-BE49-F238E27FC236}">
                <a16:creationId xmlns:a16="http://schemas.microsoft.com/office/drawing/2014/main" id="{A925EAD8-066E-4A5A-AF99-A54FD4A17E9C}"/>
              </a:ext>
            </a:extLst>
          </p:cNvPr>
          <p:cNvCxnSpPr>
            <a:cxnSpLocks/>
            <a:stCxn id="8" idx="3"/>
            <a:endCxn id="18" idx="1"/>
          </p:cNvCxnSpPr>
          <p:nvPr/>
        </p:nvCxnSpPr>
        <p:spPr>
          <a:xfrm>
            <a:off x="4679950" y="3746500"/>
            <a:ext cx="753774"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988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engineering drawing&#10;&#10;Description automatically generated">
            <a:extLst>
              <a:ext uri="{FF2B5EF4-FFF2-40B4-BE49-F238E27FC236}">
                <a16:creationId xmlns:a16="http://schemas.microsoft.com/office/drawing/2014/main" id="{CB3199DD-86D1-4BBA-A7CF-6E76FD6ADD8B}"/>
              </a:ext>
            </a:extLst>
          </p:cNvPr>
          <p:cNvPicPr>
            <a:picLocks noChangeAspect="1"/>
          </p:cNvPicPr>
          <p:nvPr/>
        </p:nvPicPr>
        <p:blipFill rotWithShape="1">
          <a:blip r:embed="rId2"/>
          <a:srcRect r="41387"/>
          <a:stretch/>
        </p:blipFill>
        <p:spPr>
          <a:xfrm>
            <a:off x="4807167" y="0"/>
            <a:ext cx="4109733" cy="5143500"/>
          </a:xfrm>
          <a:prstGeom prst="rect">
            <a:avLst/>
          </a:prstGeom>
        </p:spPr>
      </p:pic>
      <p:sp>
        <p:nvSpPr>
          <p:cNvPr id="2" name="Title 1">
            <a:extLst>
              <a:ext uri="{FF2B5EF4-FFF2-40B4-BE49-F238E27FC236}">
                <a16:creationId xmlns:a16="http://schemas.microsoft.com/office/drawing/2014/main" id="{5119D93C-EA66-4940-AF3D-948E17EF7468}"/>
              </a:ext>
            </a:extLst>
          </p:cNvPr>
          <p:cNvSpPr>
            <a:spLocks noGrp="1"/>
          </p:cNvSpPr>
          <p:nvPr>
            <p:ph type="title"/>
          </p:nvPr>
        </p:nvSpPr>
        <p:spPr>
          <a:xfrm>
            <a:off x="227100" y="195675"/>
            <a:ext cx="4109732" cy="639600"/>
          </a:xfrm>
        </p:spPr>
        <p:txBody>
          <a:bodyPr/>
          <a:lstStyle/>
          <a:p>
            <a:r>
              <a:rPr lang="en-US" dirty="0"/>
              <a:t>Model Performance Comparison</a:t>
            </a:r>
          </a:p>
        </p:txBody>
      </p:sp>
      <p:sp>
        <p:nvSpPr>
          <p:cNvPr id="5" name="Rectangle 4">
            <a:extLst>
              <a:ext uri="{FF2B5EF4-FFF2-40B4-BE49-F238E27FC236}">
                <a16:creationId xmlns:a16="http://schemas.microsoft.com/office/drawing/2014/main" id="{A43506AE-31D9-438E-9F97-B3223E5CD10E}"/>
              </a:ext>
            </a:extLst>
          </p:cNvPr>
          <p:cNvSpPr/>
          <p:nvPr/>
        </p:nvSpPr>
        <p:spPr>
          <a:xfrm>
            <a:off x="706176" y="1866900"/>
            <a:ext cx="3413648"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can’t test for everything in an RDT, so which motifs give us the best diagnostic power?</a:t>
            </a:r>
          </a:p>
        </p:txBody>
      </p:sp>
      <p:graphicFrame>
        <p:nvGraphicFramePr>
          <p:cNvPr id="7" name="Table 22">
            <a:extLst>
              <a:ext uri="{FF2B5EF4-FFF2-40B4-BE49-F238E27FC236}">
                <a16:creationId xmlns:a16="http://schemas.microsoft.com/office/drawing/2014/main" id="{302B4CEC-74B9-4FBD-AF7E-8335B68E1904}"/>
              </a:ext>
            </a:extLst>
          </p:cNvPr>
          <p:cNvGraphicFramePr>
            <a:graphicFrameLocks noGrp="1"/>
          </p:cNvGraphicFramePr>
          <p:nvPr>
            <p:extLst>
              <p:ext uri="{D42A27DB-BD31-4B8C-83A1-F6EECF244321}">
                <p14:modId xmlns:p14="http://schemas.microsoft.com/office/powerpoint/2010/main" val="649834692"/>
              </p:ext>
            </p:extLst>
          </p:nvPr>
        </p:nvGraphicFramePr>
        <p:xfrm>
          <a:off x="1068863" y="3071245"/>
          <a:ext cx="2688273" cy="1483360"/>
        </p:xfrm>
        <a:graphic>
          <a:graphicData uri="http://schemas.openxmlformats.org/drawingml/2006/table">
            <a:tbl>
              <a:tblPr firstRow="1" bandRow="1">
                <a:tableStyleId>{073A0DAA-6AF3-43AB-8588-CEC1D06C72B9}</a:tableStyleId>
              </a:tblPr>
              <a:tblGrid>
                <a:gridCol w="871855">
                  <a:extLst>
                    <a:ext uri="{9D8B030D-6E8A-4147-A177-3AD203B41FA5}">
                      <a16:colId xmlns:a16="http://schemas.microsoft.com/office/drawing/2014/main" val="786471357"/>
                    </a:ext>
                  </a:extLst>
                </a:gridCol>
                <a:gridCol w="1816418">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3</a:t>
                      </a:r>
                    </a:p>
                  </a:txBody>
                  <a:tcPr/>
                </a:tc>
                <a:tc>
                  <a:txBody>
                    <a:bodyPr/>
                    <a:lstStyle/>
                    <a:p>
                      <a:r>
                        <a:rPr lang="en-US" dirty="0"/>
                        <a:t>AHHAHHAAY</a:t>
                      </a:r>
                    </a:p>
                  </a:txBody>
                  <a:tcPr/>
                </a:tc>
                <a:extLst>
                  <a:ext uri="{0D108BD9-81ED-4DB2-BD59-A6C34878D82A}">
                    <a16:rowId xmlns:a16="http://schemas.microsoft.com/office/drawing/2014/main" val="2649127793"/>
                  </a:ext>
                </a:extLst>
              </a:tr>
              <a:tr h="370840">
                <a:tc>
                  <a:txBody>
                    <a:bodyPr/>
                    <a:lstStyle/>
                    <a:p>
                      <a:r>
                        <a:rPr lang="en-US" dirty="0"/>
                        <a:t>Type 5</a:t>
                      </a:r>
                    </a:p>
                  </a:txBody>
                  <a:tcPr/>
                </a:tc>
                <a:tc>
                  <a:txBody>
                    <a:bodyPr/>
                    <a:lstStyle/>
                    <a:p>
                      <a:r>
                        <a:rPr lang="en-US" dirty="0"/>
                        <a:t>AHHAHHASD</a:t>
                      </a:r>
                    </a:p>
                  </a:txBody>
                  <a:tcPr/>
                </a:tc>
                <a:extLst>
                  <a:ext uri="{0D108BD9-81ED-4DB2-BD59-A6C34878D82A}">
                    <a16:rowId xmlns:a16="http://schemas.microsoft.com/office/drawing/2014/main" val="1340933493"/>
                  </a:ext>
                </a:extLst>
              </a:tr>
              <a:tr h="370840">
                <a:tc>
                  <a:txBody>
                    <a:bodyPr/>
                    <a:lstStyle/>
                    <a:p>
                      <a:r>
                        <a:rPr lang="en-US" dirty="0"/>
                        <a:t>Type 10</a:t>
                      </a:r>
                    </a:p>
                  </a:txBody>
                  <a:tcPr/>
                </a:tc>
                <a:tc>
                  <a:txBody>
                    <a:bodyPr/>
                    <a:lstStyle/>
                    <a:p>
                      <a:r>
                        <a:rPr lang="en-US" dirty="0"/>
                        <a:t>AHHAAAHHEAATH</a:t>
                      </a:r>
                    </a:p>
                  </a:txBody>
                  <a:tcPr/>
                </a:tc>
                <a:extLst>
                  <a:ext uri="{0D108BD9-81ED-4DB2-BD59-A6C34878D82A}">
                    <a16:rowId xmlns:a16="http://schemas.microsoft.com/office/drawing/2014/main" val="103951629"/>
                  </a:ext>
                </a:extLst>
              </a:tr>
            </a:tbl>
          </a:graphicData>
        </a:graphic>
      </p:graphicFrame>
    </p:spTree>
    <p:extLst>
      <p:ext uri="{BB962C8B-B14F-4D97-AF65-F5344CB8AC3E}">
        <p14:creationId xmlns:p14="http://schemas.microsoft.com/office/powerpoint/2010/main" val="9051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182195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732256"/>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731699"/>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188899"/>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solidFill>
            <a:srgbClr val="66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52103" y="1626275"/>
            <a:ext cx="465754" cy="2916089"/>
          </a:xfrm>
          <a:prstGeom prst="bentConnector3">
            <a:avLst>
              <a:gd name="adj1" fmla="val 3206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04429386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HLA-DRB1</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HLA-A2</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977CE4F-B427-4E24-BE9F-1EFCC1F666EF}"/>
              </a:ext>
            </a:extLst>
          </p:cNvPr>
          <p:cNvPicPr>
            <a:picLocks noChangeAspect="1"/>
          </p:cNvPicPr>
          <p:nvPr/>
        </p:nvPicPr>
        <p:blipFill>
          <a:blip r:embed="rId2"/>
          <a:stretch>
            <a:fillRect/>
          </a:stretch>
        </p:blipFill>
        <p:spPr>
          <a:xfrm>
            <a:off x="0" y="0"/>
            <a:ext cx="7347856" cy="5143500"/>
          </a:xfrm>
          <a:prstGeom prst="rect">
            <a:avLst/>
          </a:prstGeom>
        </p:spPr>
      </p:pic>
      <p:sp>
        <p:nvSpPr>
          <p:cNvPr id="9" name="Rectangle 8">
            <a:extLst>
              <a:ext uri="{FF2B5EF4-FFF2-40B4-BE49-F238E27FC236}">
                <a16:creationId xmlns:a16="http://schemas.microsoft.com/office/drawing/2014/main" id="{48099EED-9DB3-439F-A610-6A82BE4E38A2}"/>
              </a:ext>
            </a:extLst>
          </p:cNvPr>
          <p:cNvSpPr/>
          <p:nvPr/>
        </p:nvSpPr>
        <p:spPr>
          <a:xfrm>
            <a:off x="5422900" y="222250"/>
            <a:ext cx="3467100" cy="412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“The Goldilocks Approach”</a:t>
            </a:r>
          </a:p>
        </p:txBody>
      </p:sp>
      <p:sp>
        <p:nvSpPr>
          <p:cNvPr id="12" name="Rectangle 11">
            <a:extLst>
              <a:ext uri="{FF2B5EF4-FFF2-40B4-BE49-F238E27FC236}">
                <a16:creationId xmlns:a16="http://schemas.microsoft.com/office/drawing/2014/main" id="{F02374F1-859D-45E4-8337-360CD501408A}"/>
              </a:ext>
            </a:extLst>
          </p:cNvPr>
          <p:cNvSpPr/>
          <p:nvPr/>
        </p:nvSpPr>
        <p:spPr>
          <a:xfrm>
            <a:off x="5422900" y="635000"/>
            <a:ext cx="3467100" cy="78740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lumMod val="50000"/>
                  </a:schemeClr>
                </a:solidFill>
              </a:rPr>
              <a:t>Pick a common haplotype that renders a medium-sized peptide for optimal binding between the HLA and TCR proteins.</a:t>
            </a:r>
          </a:p>
        </p:txBody>
      </p:sp>
      <p:sp>
        <p:nvSpPr>
          <p:cNvPr id="13" name="TextBox 12">
            <a:extLst>
              <a:ext uri="{FF2B5EF4-FFF2-40B4-BE49-F238E27FC236}">
                <a16:creationId xmlns:a16="http://schemas.microsoft.com/office/drawing/2014/main" id="{86913B3C-809B-495C-A974-A1F102877DDC}"/>
              </a:ext>
            </a:extLst>
          </p:cNvPr>
          <p:cNvSpPr txBox="1"/>
          <p:nvPr/>
        </p:nvSpPr>
        <p:spPr>
          <a:xfrm>
            <a:off x="7497396" y="1771531"/>
            <a:ext cx="1392604" cy="1384995"/>
          </a:xfrm>
          <a:prstGeom prst="rect">
            <a:avLst/>
          </a:prstGeom>
          <a:noFill/>
        </p:spPr>
        <p:txBody>
          <a:bodyPr wrap="square" rtlCol="0">
            <a:spAutoFit/>
          </a:bodyPr>
          <a:lstStyle/>
          <a:p>
            <a:pPr algn="ctr"/>
            <a:r>
              <a:rPr lang="en-US" b="1" dirty="0"/>
              <a:t>Example</a:t>
            </a:r>
            <a:r>
              <a:rPr lang="en-US" dirty="0"/>
              <a:t>:</a:t>
            </a:r>
          </a:p>
          <a:p>
            <a:pPr algn="ctr"/>
            <a:r>
              <a:rPr lang="en-US" dirty="0"/>
              <a:t>CSP-35, 39</a:t>
            </a:r>
          </a:p>
          <a:p>
            <a:pPr algn="ctr"/>
            <a:r>
              <a:rPr lang="en-US" i="1" dirty="0">
                <a:solidFill>
                  <a:srgbClr val="F43C63"/>
                </a:solidFill>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i="1" dirty="0"/>
              <a:t>DIELIQN</a:t>
            </a:r>
          </a:p>
          <a:p>
            <a:pPr algn="ctr"/>
            <a:endParaRPr lang="en-US" dirty="0"/>
          </a:p>
          <a:p>
            <a:pPr algn="ctr"/>
            <a:r>
              <a:rPr lang="en-US" dirty="0"/>
              <a:t>Found in 29% of our samples</a:t>
            </a:r>
          </a:p>
        </p:txBody>
      </p:sp>
    </p:spTree>
    <p:extLst>
      <p:ext uri="{BB962C8B-B14F-4D97-AF65-F5344CB8AC3E}">
        <p14:creationId xmlns:p14="http://schemas.microsoft.com/office/powerpoint/2010/main" val="17550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56175"/>
            <a:ext cx="8296800" cy="2392650"/>
          </a:xfrm>
        </p:spPr>
        <p:txBody>
          <a:bodyPr/>
          <a:lstStyle/>
          <a:p>
            <a:r>
              <a:rPr lang="en-US" b="0" dirty="0"/>
              <a:t>Structural Analysis and Antibody Binding of</a:t>
            </a:r>
            <a:br>
              <a:rPr lang="en-US" b="0" dirty="0"/>
            </a:br>
            <a:r>
              <a:rPr lang="en-US" b="0" dirty="0"/>
              <a:t>SARS-CoV-2 Variants</a:t>
            </a:r>
          </a:p>
        </p:txBody>
      </p:sp>
      <p:pic>
        <p:nvPicPr>
          <p:cNvPr id="6" name="Graphic 5" descr="Covid-19 with solid fill">
            <a:extLst>
              <a:ext uri="{FF2B5EF4-FFF2-40B4-BE49-F238E27FC236}">
                <a16:creationId xmlns:a16="http://schemas.microsoft.com/office/drawing/2014/main" id="{69EDCB60-C59B-4802-BC5A-8041F143B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497754"/>
            <a:ext cx="914400" cy="914400"/>
          </a:xfrm>
          <a:prstGeom prst="rect">
            <a:avLst/>
          </a:prstGeom>
        </p:spPr>
      </p:pic>
      <p:sp>
        <p:nvSpPr>
          <p:cNvPr id="9" name="TextBox 8">
            <a:extLst>
              <a:ext uri="{FF2B5EF4-FFF2-40B4-BE49-F238E27FC236}">
                <a16:creationId xmlns:a16="http://schemas.microsoft.com/office/drawing/2014/main" id="{E09B0F82-2364-4A9D-853C-FFEC2ADDC3FE}"/>
              </a:ext>
            </a:extLst>
          </p:cNvPr>
          <p:cNvSpPr txBox="1"/>
          <p:nvPr/>
        </p:nvSpPr>
        <p:spPr>
          <a:xfrm>
            <a:off x="138113" y="4827248"/>
            <a:ext cx="3976687" cy="261610"/>
          </a:xfrm>
          <a:prstGeom prst="rect">
            <a:avLst/>
          </a:prstGeom>
          <a:noFill/>
        </p:spPr>
        <p:txBody>
          <a:bodyPr wrap="square">
            <a:spAutoFit/>
          </a:bodyPr>
          <a:lstStyle/>
          <a:p>
            <a:r>
              <a:rPr lang="en-US" sz="1100" dirty="0">
                <a:solidFill>
                  <a:schemeClr val="bg1"/>
                </a:solidFill>
              </a:rPr>
              <a:t>Ford et al. (2022) </a:t>
            </a:r>
            <a:r>
              <a:rPr lang="en-US" sz="1100" dirty="0" err="1">
                <a:solidFill>
                  <a:schemeClr val="bg1"/>
                </a:solidFill>
              </a:rPr>
              <a:t>doi</a:t>
            </a:r>
            <a:r>
              <a:rPr lang="en-US" sz="1100" dirty="0">
                <a:solidFill>
                  <a:schemeClr val="bg1"/>
                </a:solidFill>
              </a:rPr>
              <a:t>: </a:t>
            </a:r>
            <a:r>
              <a:rPr lang="en-US" sz="1100" dirty="0">
                <a:solidFill>
                  <a:schemeClr val="bg1"/>
                </a:solidFill>
                <a:hlinkClick r:id="rId4"/>
              </a:rPr>
              <a:t>10.3389/fviro.2022.830202</a:t>
            </a:r>
            <a:r>
              <a:rPr lang="en-US" sz="1100" dirty="0">
                <a:solidFill>
                  <a:schemeClr val="bg1"/>
                </a:solidFill>
              </a:rPr>
              <a:t> </a:t>
            </a:r>
          </a:p>
        </p:txBody>
      </p:sp>
    </p:spTree>
    <p:extLst>
      <p:ext uri="{BB962C8B-B14F-4D97-AF65-F5344CB8AC3E}">
        <p14:creationId xmlns:p14="http://schemas.microsoft.com/office/powerpoint/2010/main" val="26861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F6F-807F-40F1-B013-ED0EB160AA2A}"/>
              </a:ext>
            </a:extLst>
          </p:cNvPr>
          <p:cNvSpPr>
            <a:spLocks noGrp="1"/>
          </p:cNvSpPr>
          <p:nvPr>
            <p:ph type="title"/>
          </p:nvPr>
        </p:nvSpPr>
        <p:spPr>
          <a:xfrm>
            <a:off x="319500" y="859348"/>
            <a:ext cx="2808000" cy="531302"/>
          </a:xfrm>
        </p:spPr>
        <p:txBody>
          <a:bodyPr/>
          <a:lstStyle/>
          <a:p>
            <a:r>
              <a:rPr lang="en-US" dirty="0"/>
              <a:t>The Problem</a:t>
            </a:r>
          </a:p>
        </p:txBody>
      </p:sp>
      <p:sp>
        <p:nvSpPr>
          <p:cNvPr id="3" name="Text Placeholder 2">
            <a:extLst>
              <a:ext uri="{FF2B5EF4-FFF2-40B4-BE49-F238E27FC236}">
                <a16:creationId xmlns:a16="http://schemas.microsoft.com/office/drawing/2014/main" id="{17C92A12-6814-47D6-A4B0-6FFDF54EAD7D}"/>
              </a:ext>
            </a:extLst>
          </p:cNvPr>
          <p:cNvSpPr>
            <a:spLocks noGrp="1"/>
          </p:cNvSpPr>
          <p:nvPr>
            <p:ph type="body" idx="1"/>
          </p:nvPr>
        </p:nvSpPr>
        <p:spPr>
          <a:xfrm>
            <a:off x="319500" y="1346200"/>
            <a:ext cx="3363500" cy="3306804"/>
          </a:xfrm>
        </p:spPr>
        <p:txBody>
          <a:bodyPr/>
          <a:lstStyle/>
          <a:p>
            <a:r>
              <a:rPr lang="en-US" dirty="0"/>
              <a:t>SARS-CoV-2 variants are popping up quickly and sporadically (such as Omicron on Nov. 22</a:t>
            </a:r>
            <a:r>
              <a:rPr lang="en-US" baseline="30000" dirty="0"/>
              <a:t>nd</a:t>
            </a:r>
            <a:r>
              <a:rPr lang="en-US" dirty="0"/>
              <a:t>).</a:t>
            </a:r>
          </a:p>
          <a:p>
            <a:endParaRPr lang="en-US" dirty="0"/>
          </a:p>
          <a:p>
            <a:r>
              <a:rPr lang="en-US" dirty="0"/>
              <a:t>Sequence information comes out way before structural information (or antibody testing).</a:t>
            </a:r>
          </a:p>
          <a:p>
            <a:endParaRPr lang="en-US" dirty="0"/>
          </a:p>
          <a:p>
            <a:r>
              <a:rPr lang="en-US" dirty="0"/>
              <a:t>For public health reasons, we need to act quickly to identify variants of concern and answer questions around vaccine efficacy, transmissibility, pathogenicity, etc.</a:t>
            </a:r>
          </a:p>
          <a:p>
            <a:endParaRPr lang="en-US" dirty="0"/>
          </a:p>
          <a:p>
            <a:r>
              <a:rPr lang="en-US" dirty="0"/>
              <a:t>So, how do we predict if a variant is serious?</a:t>
            </a:r>
          </a:p>
        </p:txBody>
      </p:sp>
      <p:sp>
        <p:nvSpPr>
          <p:cNvPr id="4" name="Title 1">
            <a:extLst>
              <a:ext uri="{FF2B5EF4-FFF2-40B4-BE49-F238E27FC236}">
                <a16:creationId xmlns:a16="http://schemas.microsoft.com/office/drawing/2014/main" id="{D1FCC23E-762B-4211-86F6-99C89C73C4A9}"/>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Variants, Variants, and More Variants</a:t>
            </a:r>
          </a:p>
        </p:txBody>
      </p:sp>
      <p:sp>
        <p:nvSpPr>
          <p:cNvPr id="6" name="Graphic 4" descr="Covid-19 with solid fill">
            <a:extLst>
              <a:ext uri="{FF2B5EF4-FFF2-40B4-BE49-F238E27FC236}">
                <a16:creationId xmlns:a16="http://schemas.microsoft.com/office/drawing/2014/main" id="{9643C402-C562-46A7-BCCD-1774F4E47679}"/>
              </a:ext>
            </a:extLst>
          </p:cNvPr>
          <p:cNvSpPr/>
          <p:nvPr/>
        </p:nvSpPr>
        <p:spPr>
          <a:xfrm>
            <a:off x="5109303"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solidFill>
          <a:ln w="9525" cap="flat">
            <a:noFill/>
            <a:prstDash val="solid"/>
            <a:miter/>
          </a:ln>
        </p:spPr>
        <p:txBody>
          <a:bodyPr rtlCol="0" anchor="ctr"/>
          <a:lstStyle/>
          <a:p>
            <a:pPr algn="ctr"/>
            <a:r>
              <a:rPr lang="el-GR" sz="2000" dirty="0">
                <a:solidFill>
                  <a:schemeClr val="bg1"/>
                </a:solidFill>
              </a:rPr>
              <a:t>Α</a:t>
            </a:r>
            <a:endParaRPr lang="en-US" sz="2000" dirty="0">
              <a:solidFill>
                <a:schemeClr val="bg1"/>
              </a:solidFill>
            </a:endParaRPr>
          </a:p>
        </p:txBody>
      </p:sp>
      <p:sp>
        <p:nvSpPr>
          <p:cNvPr id="7" name="Graphic 4" descr="Covid-19 with solid fill">
            <a:extLst>
              <a:ext uri="{FF2B5EF4-FFF2-40B4-BE49-F238E27FC236}">
                <a16:creationId xmlns:a16="http://schemas.microsoft.com/office/drawing/2014/main" id="{ED9E5927-EAEE-4DA7-B624-461091DC18AD}"/>
              </a:ext>
            </a:extLst>
          </p:cNvPr>
          <p:cNvSpPr/>
          <p:nvPr/>
        </p:nvSpPr>
        <p:spPr>
          <a:xfrm>
            <a:off x="6561855"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solidFill>
          <a:ln w="9525" cap="flat">
            <a:noFill/>
            <a:prstDash val="solid"/>
            <a:miter/>
          </a:ln>
        </p:spPr>
        <p:txBody>
          <a:bodyPr rtlCol="0" anchor="ctr"/>
          <a:lstStyle/>
          <a:p>
            <a:pPr algn="ctr"/>
            <a:r>
              <a:rPr lang="el-GR" sz="2000" dirty="0">
                <a:solidFill>
                  <a:schemeClr val="bg1"/>
                </a:solidFill>
              </a:rPr>
              <a:t>Β</a:t>
            </a:r>
            <a:endParaRPr lang="en-US" sz="2000" dirty="0">
              <a:solidFill>
                <a:schemeClr val="bg1"/>
              </a:solidFill>
            </a:endParaRPr>
          </a:p>
        </p:txBody>
      </p:sp>
      <p:sp>
        <p:nvSpPr>
          <p:cNvPr id="8" name="Graphic 4" descr="Covid-19 with solid fill">
            <a:extLst>
              <a:ext uri="{FF2B5EF4-FFF2-40B4-BE49-F238E27FC236}">
                <a16:creationId xmlns:a16="http://schemas.microsoft.com/office/drawing/2014/main" id="{E09EDC52-7D0D-4805-A3D5-2E64F4942436}"/>
              </a:ext>
            </a:extLst>
          </p:cNvPr>
          <p:cNvSpPr/>
          <p:nvPr/>
        </p:nvSpPr>
        <p:spPr>
          <a:xfrm>
            <a:off x="5109303"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lumMod val="75000"/>
              <a:lumOff val="25000"/>
            </a:schemeClr>
          </a:solidFill>
          <a:ln w="9525" cap="flat">
            <a:noFill/>
            <a:prstDash val="solid"/>
            <a:miter/>
          </a:ln>
        </p:spPr>
        <p:txBody>
          <a:bodyPr rtlCol="0" anchor="ctr"/>
          <a:lstStyle/>
          <a:p>
            <a:pPr algn="ctr"/>
            <a:r>
              <a:rPr lang="el-GR" sz="2000" dirty="0">
                <a:solidFill>
                  <a:schemeClr val="bg1"/>
                </a:solidFill>
              </a:rPr>
              <a:t>Δ</a:t>
            </a:r>
            <a:endParaRPr lang="en-US" sz="2000" dirty="0">
              <a:solidFill>
                <a:schemeClr val="bg1"/>
              </a:solidFill>
            </a:endParaRPr>
          </a:p>
        </p:txBody>
      </p:sp>
      <p:sp>
        <p:nvSpPr>
          <p:cNvPr id="9" name="Graphic 4" descr="Covid-19 with solid fill">
            <a:extLst>
              <a:ext uri="{FF2B5EF4-FFF2-40B4-BE49-F238E27FC236}">
                <a16:creationId xmlns:a16="http://schemas.microsoft.com/office/drawing/2014/main" id="{965B760A-2227-4A9D-9007-761377018763}"/>
              </a:ext>
            </a:extLst>
          </p:cNvPr>
          <p:cNvSpPr/>
          <p:nvPr/>
        </p:nvSpPr>
        <p:spPr>
          <a:xfrm>
            <a:off x="6561855"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lumMod val="50000"/>
            </a:schemeClr>
          </a:solidFill>
          <a:ln w="9525" cap="flat">
            <a:noFill/>
            <a:prstDash val="solid"/>
            <a:miter/>
          </a:ln>
        </p:spPr>
        <p:txBody>
          <a:bodyPr rtlCol="0" anchor="ctr"/>
          <a:lstStyle/>
          <a:p>
            <a:pPr algn="ctr"/>
            <a:r>
              <a:rPr lang="el-GR" sz="2000" dirty="0">
                <a:solidFill>
                  <a:schemeClr val="bg1"/>
                </a:solidFill>
              </a:rPr>
              <a:t>Ο</a:t>
            </a:r>
            <a:endParaRPr lang="en-US" sz="2000" dirty="0">
              <a:solidFill>
                <a:schemeClr val="bg1"/>
              </a:solidFill>
            </a:endParaRPr>
          </a:p>
        </p:txBody>
      </p:sp>
      <p:pic>
        <p:nvPicPr>
          <p:cNvPr id="13" name="Graphic 12" descr="Checkbox Checked with solid fill">
            <a:extLst>
              <a:ext uri="{FF2B5EF4-FFF2-40B4-BE49-F238E27FC236}">
                <a16:creationId xmlns:a16="http://schemas.microsoft.com/office/drawing/2014/main" id="{5D1B111A-E0EB-419E-81BE-2FCE9954F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170" y="1395899"/>
            <a:ext cx="563540" cy="563540"/>
          </a:xfrm>
          <a:prstGeom prst="rect">
            <a:avLst/>
          </a:prstGeom>
        </p:spPr>
      </p:pic>
      <p:pic>
        <p:nvPicPr>
          <p:cNvPr id="16" name="Graphic 15" descr="Checkbox Checked with solid fill">
            <a:extLst>
              <a:ext uri="{FF2B5EF4-FFF2-40B4-BE49-F238E27FC236}">
                <a16:creationId xmlns:a16="http://schemas.microsoft.com/office/drawing/2014/main" id="{DD17593A-DA82-40C7-83F3-36BF11697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8193" y="1390650"/>
            <a:ext cx="563540" cy="563540"/>
          </a:xfrm>
          <a:prstGeom prst="rect">
            <a:avLst/>
          </a:prstGeom>
        </p:spPr>
      </p:pic>
      <p:pic>
        <p:nvPicPr>
          <p:cNvPr id="18" name="Graphic 17" descr="Warning outline">
            <a:extLst>
              <a:ext uri="{FF2B5EF4-FFF2-40B4-BE49-F238E27FC236}">
                <a16:creationId xmlns:a16="http://schemas.microsoft.com/office/drawing/2014/main" id="{3558DE90-FC79-416C-9BFB-B8646F30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733" y="2849738"/>
            <a:ext cx="375704" cy="375704"/>
          </a:xfrm>
          <a:prstGeom prst="rect">
            <a:avLst/>
          </a:prstGeom>
        </p:spPr>
      </p:pic>
      <p:pic>
        <p:nvPicPr>
          <p:cNvPr id="21" name="Graphic 20" descr="Badge Question Mark outline">
            <a:extLst>
              <a:ext uri="{FF2B5EF4-FFF2-40B4-BE49-F238E27FC236}">
                <a16:creationId xmlns:a16="http://schemas.microsoft.com/office/drawing/2014/main" id="{0CFDC884-024B-44B0-8A08-0C96E1AA61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2511" y="2850538"/>
            <a:ext cx="374904" cy="374904"/>
          </a:xfrm>
          <a:prstGeom prst="rect">
            <a:avLst/>
          </a:prstGeom>
        </p:spPr>
      </p:pic>
    </p:spTree>
    <p:extLst>
      <p:ext uri="{BB962C8B-B14F-4D97-AF65-F5344CB8AC3E}">
        <p14:creationId xmlns:p14="http://schemas.microsoft.com/office/powerpoint/2010/main" val="91047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471325"/>
            <a:ext cx="6321600" cy="609925"/>
          </a:xfrm>
          <a:prstGeom prst="rect">
            <a:avLst/>
          </a:prstGeom>
        </p:spPr>
        <p:txBody>
          <a:bodyPr spcFirstLastPara="1" wrap="square" lIns="91425" tIns="91425" rIns="91425" bIns="91425" anchor="t" anchorCtr="0">
            <a:noAutofit/>
          </a:bodyPr>
          <a:lstStyle/>
          <a:p>
            <a:r>
              <a:rPr lang="en-US" dirty="0"/>
              <a:t>Example Pipeline</a:t>
            </a:r>
            <a:endParaRPr dirty="0"/>
          </a:p>
        </p:txBody>
      </p:sp>
      <p:sp>
        <p:nvSpPr>
          <p:cNvPr id="11" name="Rectangle 10">
            <a:extLst>
              <a:ext uri="{FF2B5EF4-FFF2-40B4-BE49-F238E27FC236}">
                <a16:creationId xmlns:a16="http://schemas.microsoft.com/office/drawing/2014/main" id="{AFA1390C-EE84-4E8A-97D9-ACA59924A028}"/>
              </a:ext>
            </a:extLst>
          </p:cNvPr>
          <p:cNvSpPr/>
          <p:nvPr/>
        </p:nvSpPr>
        <p:spPr>
          <a:xfrm>
            <a:off x="1938087"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Structural Prediction</a:t>
            </a:r>
          </a:p>
        </p:txBody>
      </p:sp>
      <p:sp>
        <p:nvSpPr>
          <p:cNvPr id="12" name="Flowchart: Document 11">
            <a:extLst>
              <a:ext uri="{FF2B5EF4-FFF2-40B4-BE49-F238E27FC236}">
                <a16:creationId xmlns:a16="http://schemas.microsoft.com/office/drawing/2014/main" id="{A3C7001E-17C1-4F8A-83A7-6C33B585C84D}"/>
              </a:ext>
            </a:extLst>
          </p:cNvPr>
          <p:cNvSpPr/>
          <p:nvPr/>
        </p:nvSpPr>
        <p:spPr>
          <a:xfrm>
            <a:off x="284188" y="1975739"/>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Input Sequences</a:t>
            </a:r>
          </a:p>
        </p:txBody>
      </p:sp>
      <p:sp>
        <p:nvSpPr>
          <p:cNvPr id="13" name="Flowchart: Document 12">
            <a:extLst>
              <a:ext uri="{FF2B5EF4-FFF2-40B4-BE49-F238E27FC236}">
                <a16:creationId xmlns:a16="http://schemas.microsoft.com/office/drawing/2014/main" id="{31876FC7-2112-4B4B-86E6-7B000C619012}"/>
              </a:ext>
            </a:extLst>
          </p:cNvPr>
          <p:cNvSpPr/>
          <p:nvPr/>
        </p:nvSpPr>
        <p:spPr>
          <a:xfrm>
            <a:off x="3578896" y="2870228"/>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Reference Structure</a:t>
            </a:r>
          </a:p>
        </p:txBody>
      </p:sp>
      <p:sp>
        <p:nvSpPr>
          <p:cNvPr id="14" name="Flowchart: Document 13">
            <a:extLst>
              <a:ext uri="{FF2B5EF4-FFF2-40B4-BE49-F238E27FC236}">
                <a16:creationId xmlns:a16="http://schemas.microsoft.com/office/drawing/2014/main" id="{B2298290-46E6-4A18-A76C-299BBEF0F228}"/>
              </a:ext>
            </a:extLst>
          </p:cNvPr>
          <p:cNvSpPr/>
          <p:nvPr/>
        </p:nvSpPr>
        <p:spPr>
          <a:xfrm>
            <a:off x="5217168" y="1230051"/>
            <a:ext cx="1274944" cy="521208"/>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Target Structure</a:t>
            </a:r>
          </a:p>
        </p:txBody>
      </p:sp>
      <p:cxnSp>
        <p:nvCxnSpPr>
          <p:cNvPr id="16" name="Connector: Elbow 15">
            <a:extLst>
              <a:ext uri="{FF2B5EF4-FFF2-40B4-BE49-F238E27FC236}">
                <a16:creationId xmlns:a16="http://schemas.microsoft.com/office/drawing/2014/main" id="{74C32E1D-62EB-4D51-B068-F1B5B5016BD1}"/>
              </a:ext>
            </a:extLst>
          </p:cNvPr>
          <p:cNvCxnSpPr>
            <a:cxnSpLocks/>
            <a:stCxn id="13" idx="3"/>
            <a:endCxn id="39" idx="1"/>
          </p:cNvCxnSpPr>
          <p:nvPr/>
        </p:nvCxnSpPr>
        <p:spPr>
          <a:xfrm flipV="1">
            <a:off x="4853840" y="2236343"/>
            <a:ext cx="363328" cy="89448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35D538-648C-49CC-AC1F-769BB8130394}"/>
              </a:ext>
            </a:extLst>
          </p:cNvPr>
          <p:cNvSpPr/>
          <p:nvPr/>
        </p:nvSpPr>
        <p:spPr>
          <a:xfrm>
            <a:off x="6867661"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Docking Prediction</a:t>
            </a:r>
          </a:p>
        </p:txBody>
      </p:sp>
      <p:sp>
        <p:nvSpPr>
          <p:cNvPr id="18" name="Flowchart: Document 17">
            <a:extLst>
              <a:ext uri="{FF2B5EF4-FFF2-40B4-BE49-F238E27FC236}">
                <a16:creationId xmlns:a16="http://schemas.microsoft.com/office/drawing/2014/main" id="{DFE34CB2-97D5-4F4F-81E9-056BC0A4BADC}"/>
              </a:ext>
            </a:extLst>
          </p:cNvPr>
          <p:cNvSpPr/>
          <p:nvPr/>
        </p:nvSpPr>
        <p:spPr>
          <a:xfrm>
            <a:off x="3586044" y="1967964"/>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Structures</a:t>
            </a:r>
          </a:p>
        </p:txBody>
      </p:sp>
      <p:cxnSp>
        <p:nvCxnSpPr>
          <p:cNvPr id="19" name="Connector: Elbow 18">
            <a:extLst>
              <a:ext uri="{FF2B5EF4-FFF2-40B4-BE49-F238E27FC236}">
                <a16:creationId xmlns:a16="http://schemas.microsoft.com/office/drawing/2014/main" id="{02DD3D59-96A9-41DB-914E-7DF750AF5662}"/>
              </a:ext>
            </a:extLst>
          </p:cNvPr>
          <p:cNvCxnSpPr>
            <a:cxnSpLocks/>
            <a:stCxn id="14" idx="3"/>
            <a:endCxn id="17" idx="0"/>
          </p:cNvCxnSpPr>
          <p:nvPr/>
        </p:nvCxnSpPr>
        <p:spPr>
          <a:xfrm>
            <a:off x="6492112" y="1490655"/>
            <a:ext cx="1013021" cy="48508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D6E320-0FC0-45AA-BB42-AA481648EFAE}"/>
              </a:ext>
            </a:extLst>
          </p:cNvPr>
          <p:cNvCxnSpPr>
            <a:cxnSpLocks/>
            <a:stCxn id="11" idx="3"/>
            <a:endCxn id="18" idx="1"/>
          </p:cNvCxnSpPr>
          <p:nvPr/>
        </p:nvCxnSpPr>
        <p:spPr>
          <a:xfrm flipV="1">
            <a:off x="3213031" y="2228568"/>
            <a:ext cx="373013"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5541AA-58C0-4177-98C1-C9A30EA14602}"/>
              </a:ext>
            </a:extLst>
          </p:cNvPr>
          <p:cNvCxnSpPr>
            <a:cxnSpLocks/>
            <a:stCxn id="18" idx="3"/>
            <a:endCxn id="39" idx="1"/>
          </p:cNvCxnSpPr>
          <p:nvPr/>
        </p:nvCxnSpPr>
        <p:spPr>
          <a:xfrm>
            <a:off x="4860988" y="2228568"/>
            <a:ext cx="356180"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3928D3-4734-4CB2-A702-CFD2518B8A49}"/>
              </a:ext>
            </a:extLst>
          </p:cNvPr>
          <p:cNvSpPr/>
          <p:nvPr/>
        </p:nvSpPr>
        <p:spPr>
          <a:xfrm>
            <a:off x="1938086" y="2477189"/>
            <a:ext cx="1274944" cy="293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latin typeface="Consolas" panose="020B0609020204030204" pitchFamily="49" charset="0"/>
              </a:rPr>
              <a:t>AlphaFold2,</a:t>
            </a:r>
          </a:p>
          <a:p>
            <a:pPr algn="ctr"/>
            <a:r>
              <a:rPr lang="en-US" sz="825" dirty="0" err="1">
                <a:latin typeface="Consolas" panose="020B0609020204030204" pitchFamily="49" charset="0"/>
              </a:rPr>
              <a:t>RoseTTAFold</a:t>
            </a:r>
            <a:endParaRPr lang="en-US" sz="825" dirty="0">
              <a:latin typeface="Consolas" panose="020B0609020204030204" pitchFamily="49" charset="0"/>
            </a:endParaRPr>
          </a:p>
        </p:txBody>
      </p:sp>
      <p:sp>
        <p:nvSpPr>
          <p:cNvPr id="23" name="Rectangle 22">
            <a:extLst>
              <a:ext uri="{FF2B5EF4-FFF2-40B4-BE49-F238E27FC236}">
                <a16:creationId xmlns:a16="http://schemas.microsoft.com/office/drawing/2014/main" id="{0BA02332-A6F4-470A-824C-D3055341ACE6}"/>
              </a:ext>
            </a:extLst>
          </p:cNvPr>
          <p:cNvSpPr/>
          <p:nvPr/>
        </p:nvSpPr>
        <p:spPr>
          <a:xfrm>
            <a:off x="6867660" y="2493469"/>
            <a:ext cx="1274944" cy="29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LightDock</a:t>
            </a:r>
            <a:r>
              <a:rPr lang="en-US" sz="825" dirty="0">
                <a:latin typeface="Consolas" panose="020B0609020204030204" pitchFamily="49" charset="0"/>
              </a:rPr>
              <a:t>, HADDOCK, </a:t>
            </a:r>
            <a:r>
              <a:rPr lang="en-US" sz="825" dirty="0" err="1">
                <a:latin typeface="Consolas" panose="020B0609020204030204" pitchFamily="49" charset="0"/>
              </a:rPr>
              <a:t>Megadock</a:t>
            </a:r>
            <a:endParaRPr lang="en-US" sz="825" dirty="0">
              <a:latin typeface="Consolas" panose="020B0609020204030204" pitchFamily="49" charset="0"/>
            </a:endParaRPr>
          </a:p>
        </p:txBody>
      </p:sp>
      <p:sp>
        <p:nvSpPr>
          <p:cNvPr id="24" name="Flowchart: Document 23">
            <a:extLst>
              <a:ext uri="{FF2B5EF4-FFF2-40B4-BE49-F238E27FC236}">
                <a16:creationId xmlns:a16="http://schemas.microsoft.com/office/drawing/2014/main" id="{79DD54E8-BAB6-443F-8800-924B6B944C57}"/>
              </a:ext>
            </a:extLst>
          </p:cNvPr>
          <p:cNvSpPr/>
          <p:nvPr/>
        </p:nvSpPr>
        <p:spPr>
          <a:xfrm>
            <a:off x="7769356" y="3945811"/>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Docking Structures</a:t>
            </a:r>
          </a:p>
        </p:txBody>
      </p:sp>
      <p:sp>
        <p:nvSpPr>
          <p:cNvPr id="25" name="Flowchart: Document 24">
            <a:extLst>
              <a:ext uri="{FF2B5EF4-FFF2-40B4-BE49-F238E27FC236}">
                <a16:creationId xmlns:a16="http://schemas.microsoft.com/office/drawing/2014/main" id="{A42977E9-93A0-45D9-8305-0635AE3DAE61}"/>
              </a:ext>
            </a:extLst>
          </p:cNvPr>
          <p:cNvSpPr/>
          <p:nvPr/>
        </p:nvSpPr>
        <p:spPr>
          <a:xfrm>
            <a:off x="7769356" y="3086514"/>
            <a:ext cx="1274944" cy="521208"/>
          </a:xfrm>
          <a:prstGeom prst="flowChartDocumen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Predicted Docking Metrics</a:t>
            </a:r>
          </a:p>
        </p:txBody>
      </p:sp>
      <p:cxnSp>
        <p:nvCxnSpPr>
          <p:cNvPr id="26" name="Connector: Elbow 25">
            <a:extLst>
              <a:ext uri="{FF2B5EF4-FFF2-40B4-BE49-F238E27FC236}">
                <a16:creationId xmlns:a16="http://schemas.microsoft.com/office/drawing/2014/main" id="{A140F9DB-F23F-44AC-BC9B-AEAFABB1E08F}"/>
              </a:ext>
            </a:extLst>
          </p:cNvPr>
          <p:cNvCxnSpPr>
            <a:cxnSpLocks/>
            <a:stCxn id="23" idx="2"/>
            <a:endCxn id="25" idx="1"/>
          </p:cNvCxnSpPr>
          <p:nvPr/>
        </p:nvCxnSpPr>
        <p:spPr>
          <a:xfrm rot="16200000" flipH="1">
            <a:off x="7358730" y="2936491"/>
            <a:ext cx="557029"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Graphic 57" descr="Paper with solid fill">
            <a:extLst>
              <a:ext uri="{FF2B5EF4-FFF2-40B4-BE49-F238E27FC236}">
                <a16:creationId xmlns:a16="http://schemas.microsoft.com/office/drawing/2014/main" id="{74FCE0EF-8DBF-44AF-A961-25F7F200813C}"/>
              </a:ext>
            </a:extLst>
          </p:cNvPr>
          <p:cNvSpPr/>
          <p:nvPr/>
        </p:nvSpPr>
        <p:spPr>
          <a:xfrm>
            <a:off x="3445296" y="319338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28" name="Graphic 57" descr="Paper with solid fill">
            <a:extLst>
              <a:ext uri="{FF2B5EF4-FFF2-40B4-BE49-F238E27FC236}">
                <a16:creationId xmlns:a16="http://schemas.microsoft.com/office/drawing/2014/main" id="{4DD51C8C-857C-47B6-818A-082B84D08B6A}"/>
              </a:ext>
            </a:extLst>
          </p:cNvPr>
          <p:cNvSpPr/>
          <p:nvPr/>
        </p:nvSpPr>
        <p:spPr>
          <a:xfrm>
            <a:off x="169722" y="231259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525" dirty="0">
                <a:solidFill>
                  <a:schemeClr val="bg1"/>
                </a:solidFill>
              </a:rPr>
              <a:t>FASTA</a:t>
            </a:r>
          </a:p>
        </p:txBody>
      </p:sp>
      <p:sp>
        <p:nvSpPr>
          <p:cNvPr id="29" name="Graphic 57" descr="Paper with solid fill">
            <a:extLst>
              <a:ext uri="{FF2B5EF4-FFF2-40B4-BE49-F238E27FC236}">
                <a16:creationId xmlns:a16="http://schemas.microsoft.com/office/drawing/2014/main" id="{4976E724-EA67-44EC-AD3C-A8EFDDC1225F}"/>
              </a:ext>
            </a:extLst>
          </p:cNvPr>
          <p:cNvSpPr/>
          <p:nvPr/>
        </p:nvSpPr>
        <p:spPr>
          <a:xfrm>
            <a:off x="5089611" y="1505951"/>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0" name="Graphic 57" descr="Paper with solid fill">
            <a:extLst>
              <a:ext uri="{FF2B5EF4-FFF2-40B4-BE49-F238E27FC236}">
                <a16:creationId xmlns:a16="http://schemas.microsoft.com/office/drawing/2014/main" id="{D9056A74-74C3-4D58-8B50-4F77DC00BE5B}"/>
              </a:ext>
            </a:extLst>
          </p:cNvPr>
          <p:cNvSpPr/>
          <p:nvPr/>
        </p:nvSpPr>
        <p:spPr>
          <a:xfrm>
            <a:off x="3448799" y="233978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1" name="Graphic 57" descr="Paper with solid fill">
            <a:extLst>
              <a:ext uri="{FF2B5EF4-FFF2-40B4-BE49-F238E27FC236}">
                <a16:creationId xmlns:a16="http://schemas.microsoft.com/office/drawing/2014/main" id="{C17BD7F2-3818-4F41-9052-357E2C1A96B7}"/>
              </a:ext>
            </a:extLst>
          </p:cNvPr>
          <p:cNvSpPr/>
          <p:nvPr/>
        </p:nvSpPr>
        <p:spPr>
          <a:xfrm>
            <a:off x="7675870" y="429440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2" name="Graphic 57" descr="Paper with solid fill">
            <a:extLst>
              <a:ext uri="{FF2B5EF4-FFF2-40B4-BE49-F238E27FC236}">
                <a16:creationId xmlns:a16="http://schemas.microsoft.com/office/drawing/2014/main" id="{19A02761-5D8B-4713-B4C8-D4786D3F80D8}"/>
              </a:ext>
            </a:extLst>
          </p:cNvPr>
          <p:cNvSpPr/>
          <p:nvPr/>
        </p:nvSpPr>
        <p:spPr>
          <a:xfrm>
            <a:off x="7675870" y="342460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CSV</a:t>
            </a:r>
          </a:p>
        </p:txBody>
      </p:sp>
      <p:sp>
        <p:nvSpPr>
          <p:cNvPr id="39" name="Rectangle 38">
            <a:extLst>
              <a:ext uri="{FF2B5EF4-FFF2-40B4-BE49-F238E27FC236}">
                <a16:creationId xmlns:a16="http://schemas.microsoft.com/office/drawing/2014/main" id="{59A92835-070C-4BAD-86F1-0555D4DB3261}"/>
              </a:ext>
            </a:extLst>
          </p:cNvPr>
          <p:cNvSpPr/>
          <p:nvPr/>
        </p:nvSpPr>
        <p:spPr>
          <a:xfrm>
            <a:off x="5217168"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Structure Comparison / Validation</a:t>
            </a:r>
          </a:p>
        </p:txBody>
      </p:sp>
      <p:sp>
        <p:nvSpPr>
          <p:cNvPr id="40" name="Rectangle 39">
            <a:extLst>
              <a:ext uri="{FF2B5EF4-FFF2-40B4-BE49-F238E27FC236}">
                <a16:creationId xmlns:a16="http://schemas.microsoft.com/office/drawing/2014/main" id="{95321F4C-E556-4F04-BD65-9529E58C099F}"/>
              </a:ext>
            </a:extLst>
          </p:cNvPr>
          <p:cNvSpPr/>
          <p:nvPr/>
        </p:nvSpPr>
        <p:spPr>
          <a:xfrm>
            <a:off x="5217168" y="2493468"/>
            <a:ext cx="1274944" cy="186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PyMol</a:t>
            </a:r>
            <a:endParaRPr lang="en-US" sz="825" dirty="0">
              <a:latin typeface="Consolas" panose="020B0609020204030204" pitchFamily="49" charset="0"/>
            </a:endParaRPr>
          </a:p>
        </p:txBody>
      </p:sp>
      <p:cxnSp>
        <p:nvCxnSpPr>
          <p:cNvPr id="43" name="Connector: Elbow 42">
            <a:extLst>
              <a:ext uri="{FF2B5EF4-FFF2-40B4-BE49-F238E27FC236}">
                <a16:creationId xmlns:a16="http://schemas.microsoft.com/office/drawing/2014/main" id="{8E36D577-4A24-473A-8A25-1E8CDB7A1E57}"/>
              </a:ext>
            </a:extLst>
          </p:cNvPr>
          <p:cNvCxnSpPr>
            <a:cxnSpLocks/>
            <a:stCxn id="23" idx="2"/>
            <a:endCxn id="24" idx="1"/>
          </p:cNvCxnSpPr>
          <p:nvPr/>
        </p:nvCxnSpPr>
        <p:spPr>
          <a:xfrm rot="16200000" flipH="1">
            <a:off x="6929082" y="3366140"/>
            <a:ext cx="1416326"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3A6DAF-B852-4996-BCCB-BFD3CEF8BEEE}"/>
              </a:ext>
            </a:extLst>
          </p:cNvPr>
          <p:cNvCxnSpPr>
            <a:cxnSpLocks/>
            <a:stCxn id="12" idx="3"/>
            <a:endCxn id="11" idx="1"/>
          </p:cNvCxnSpPr>
          <p:nvPr/>
        </p:nvCxnSpPr>
        <p:spPr>
          <a:xfrm>
            <a:off x="1559132" y="2236343"/>
            <a:ext cx="378955"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0A525-3F62-46C4-AED9-3EAC8A7C090B}"/>
              </a:ext>
            </a:extLst>
          </p:cNvPr>
          <p:cNvCxnSpPr>
            <a:cxnSpLocks/>
            <a:stCxn id="39" idx="3"/>
            <a:endCxn id="17" idx="1"/>
          </p:cNvCxnSpPr>
          <p:nvPr/>
        </p:nvCxnSpPr>
        <p:spPr>
          <a:xfrm>
            <a:off x="6492112" y="2236343"/>
            <a:ext cx="375549"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a:t>Structure </a:t>
            </a:r>
            <a:r>
              <a:rPr lang="en-US" b="1" dirty="0"/>
              <a:t>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592F-95D3-46C8-8042-6482C57FB8F3}"/>
              </a:ext>
            </a:extLst>
          </p:cNvPr>
          <p:cNvSpPr>
            <a:spLocks noGrp="1"/>
          </p:cNvSpPr>
          <p:nvPr>
            <p:ph type="title"/>
          </p:nvPr>
        </p:nvSpPr>
        <p:spPr>
          <a:xfrm>
            <a:off x="303300" y="185894"/>
            <a:ext cx="8520600" cy="865281"/>
          </a:xfrm>
        </p:spPr>
        <p:txBody>
          <a:bodyPr/>
          <a:lstStyle/>
          <a:p>
            <a:r>
              <a:rPr lang="en-US" dirty="0"/>
              <a:t>Receptor Binding Domain</a:t>
            </a:r>
            <a:br>
              <a:rPr lang="en-US" dirty="0"/>
            </a:br>
            <a:r>
              <a:rPr lang="en-US" b="0" dirty="0"/>
              <a:t>Structural Prediction</a:t>
            </a:r>
          </a:p>
        </p:txBody>
      </p:sp>
      <p:pic>
        <p:nvPicPr>
          <p:cNvPr id="6" name="Picture 5" descr="A picture containing light&#10;&#10;Description automatically generated">
            <a:extLst>
              <a:ext uri="{FF2B5EF4-FFF2-40B4-BE49-F238E27FC236}">
                <a16:creationId xmlns:a16="http://schemas.microsoft.com/office/drawing/2014/main" id="{429EA996-6C51-4DFA-B668-B76F4F88407A}"/>
              </a:ext>
            </a:extLst>
          </p:cNvPr>
          <p:cNvPicPr>
            <a:picLocks noChangeAspect="1"/>
          </p:cNvPicPr>
          <p:nvPr/>
        </p:nvPicPr>
        <p:blipFill>
          <a:blip r:embed="rId2"/>
          <a:stretch>
            <a:fillRect/>
          </a:stretch>
        </p:blipFill>
        <p:spPr>
          <a:xfrm>
            <a:off x="4760631" y="218680"/>
            <a:ext cx="3719884" cy="4771712"/>
          </a:xfrm>
          <a:prstGeom prst="rect">
            <a:avLst/>
          </a:prstGeom>
        </p:spPr>
      </p:pic>
      <p:sp>
        <p:nvSpPr>
          <p:cNvPr id="8" name="TextBox 7">
            <a:extLst>
              <a:ext uri="{FF2B5EF4-FFF2-40B4-BE49-F238E27FC236}">
                <a16:creationId xmlns:a16="http://schemas.microsoft.com/office/drawing/2014/main" id="{C1226027-67E1-41AC-A132-355033BD4C83}"/>
              </a:ext>
            </a:extLst>
          </p:cNvPr>
          <p:cNvSpPr txBox="1"/>
          <p:nvPr/>
        </p:nvSpPr>
        <p:spPr>
          <a:xfrm>
            <a:off x="467248" y="1360176"/>
            <a:ext cx="3592285" cy="1600438"/>
          </a:xfrm>
          <a:prstGeom prst="rect">
            <a:avLst/>
          </a:prstGeom>
          <a:solidFill>
            <a:schemeClr val="tx2">
              <a:lumMod val="20000"/>
              <a:lumOff val="80000"/>
            </a:schemeClr>
          </a:solidFill>
        </p:spPr>
        <p:txBody>
          <a:bodyPr wrap="square">
            <a:spAutoFit/>
          </a:bodyPr>
          <a:lstStyle/>
          <a:p>
            <a:r>
              <a:rPr lang="en-US" dirty="0">
                <a:latin typeface="Consolas" panose="020B0609020204030204" pitchFamily="49" charset="0"/>
              </a:rPr>
              <a:t>&gt;B.1.1.529 - Spike RBD</a:t>
            </a:r>
          </a:p>
          <a:p>
            <a:r>
              <a:rPr lang="en-US" dirty="0">
                <a:latin typeface="Consolas" panose="020B0609020204030204" pitchFamily="49" charset="0"/>
              </a:rPr>
              <a:t>DEVFNATRFASVYAWNRKRISNCVADYSVLYNLAPFFTFKCYGVSPTKLNDLCFTNVYADSFVIRGDEVRQIAPGQTGNIADYNYKLPDDFTGCVIAWNSNKLDSKVSGNYNYLYRLFRKSNLKPFERDISTEIYQAGNKPCNGVAGFNCYFPLRSYSFRPTYGVGHQPYRVVVLSFELLHAPATVCGPK</a:t>
            </a:r>
          </a:p>
        </p:txBody>
      </p:sp>
      <p:sp>
        <p:nvSpPr>
          <p:cNvPr id="9" name="Rectangle 8">
            <a:extLst>
              <a:ext uri="{FF2B5EF4-FFF2-40B4-BE49-F238E27FC236}">
                <a16:creationId xmlns:a16="http://schemas.microsoft.com/office/drawing/2014/main" id="{27D37974-3408-4B4A-98A3-4240930C4992}"/>
              </a:ext>
            </a:extLst>
          </p:cNvPr>
          <p:cNvSpPr/>
          <p:nvPr/>
        </p:nvSpPr>
        <p:spPr>
          <a:xfrm>
            <a:off x="788795" y="3607359"/>
            <a:ext cx="1286189" cy="35169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AlphaFold2</a:t>
            </a:r>
          </a:p>
        </p:txBody>
      </p:sp>
      <p:sp>
        <p:nvSpPr>
          <p:cNvPr id="10" name="Rectangle 9">
            <a:extLst>
              <a:ext uri="{FF2B5EF4-FFF2-40B4-BE49-F238E27FC236}">
                <a16:creationId xmlns:a16="http://schemas.microsoft.com/office/drawing/2014/main" id="{1DE5E06A-47E5-4C48-8EAE-68FF3ED7790B}"/>
              </a:ext>
            </a:extLst>
          </p:cNvPr>
          <p:cNvSpPr/>
          <p:nvPr/>
        </p:nvSpPr>
        <p:spPr>
          <a:xfrm>
            <a:off x="2452555" y="3607359"/>
            <a:ext cx="1286189" cy="3516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RoseTTAFold</a:t>
            </a:r>
            <a:endParaRPr lang="en-US" dirty="0"/>
          </a:p>
        </p:txBody>
      </p:sp>
      <p:cxnSp>
        <p:nvCxnSpPr>
          <p:cNvPr id="11" name="Connector: Elbow 10">
            <a:extLst>
              <a:ext uri="{FF2B5EF4-FFF2-40B4-BE49-F238E27FC236}">
                <a16:creationId xmlns:a16="http://schemas.microsoft.com/office/drawing/2014/main" id="{B0F3005E-BAB9-4296-AA3D-77630AC04A09}"/>
              </a:ext>
            </a:extLst>
          </p:cNvPr>
          <p:cNvCxnSpPr>
            <a:cxnSpLocks/>
            <a:stCxn id="8" idx="2"/>
            <a:endCxn id="10" idx="0"/>
          </p:cNvCxnSpPr>
          <p:nvPr/>
        </p:nvCxnSpPr>
        <p:spPr>
          <a:xfrm rot="16200000" flipH="1">
            <a:off x="2356148" y="2867856"/>
            <a:ext cx="646745" cy="83225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02EDEF5-049A-4BE3-89F4-7053C1173B85}"/>
              </a:ext>
            </a:extLst>
          </p:cNvPr>
          <p:cNvCxnSpPr>
            <a:cxnSpLocks/>
            <a:stCxn id="8" idx="2"/>
            <a:endCxn id="9" idx="0"/>
          </p:cNvCxnSpPr>
          <p:nvPr/>
        </p:nvCxnSpPr>
        <p:spPr>
          <a:xfrm rot="5400000">
            <a:off x="1524269" y="2868236"/>
            <a:ext cx="646745" cy="831501"/>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Graphic 57" descr="Paper with solid fill">
            <a:extLst>
              <a:ext uri="{FF2B5EF4-FFF2-40B4-BE49-F238E27FC236}">
                <a16:creationId xmlns:a16="http://schemas.microsoft.com/office/drawing/2014/main" id="{59775CC8-B14E-4143-942E-B74221CBD127}"/>
              </a:ext>
            </a:extLst>
          </p:cNvPr>
          <p:cNvSpPr/>
          <p:nvPr/>
        </p:nvSpPr>
        <p:spPr>
          <a:xfrm>
            <a:off x="1304333"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0000FF"/>
          </a:solidFill>
          <a:ln w="9525" cap="flat">
            <a:noFill/>
            <a:prstDash val="solid"/>
            <a:miter/>
          </a:ln>
        </p:spPr>
        <p:txBody>
          <a:bodyPr lIns="0" rIns="0" rtlCol="0" anchor="b" anchorCtr="0"/>
          <a:lstStyle/>
          <a:p>
            <a:pPr algn="ctr"/>
            <a:r>
              <a:rPr lang="en-US" sz="600" dirty="0">
                <a:solidFill>
                  <a:schemeClr val="bg1"/>
                </a:solidFill>
              </a:rPr>
              <a:t>PDB</a:t>
            </a:r>
          </a:p>
        </p:txBody>
      </p:sp>
      <p:sp>
        <p:nvSpPr>
          <p:cNvPr id="19" name="Graphic 57" descr="Paper with solid fill">
            <a:extLst>
              <a:ext uri="{FF2B5EF4-FFF2-40B4-BE49-F238E27FC236}">
                <a16:creationId xmlns:a16="http://schemas.microsoft.com/office/drawing/2014/main" id="{C1697579-DCDE-4135-AC91-2036690E7F95}"/>
              </a:ext>
            </a:extLst>
          </p:cNvPr>
          <p:cNvSpPr/>
          <p:nvPr/>
        </p:nvSpPr>
        <p:spPr>
          <a:xfrm>
            <a:off x="2968091"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7030A0"/>
          </a:solidFill>
          <a:ln w="9525" cap="flat">
            <a:noFill/>
            <a:prstDash val="solid"/>
            <a:miter/>
          </a:ln>
        </p:spPr>
        <p:txBody>
          <a:bodyPr lIns="0" rIns="0" rtlCol="0" anchor="b" anchorCtr="0"/>
          <a:lstStyle/>
          <a:p>
            <a:pPr algn="ctr"/>
            <a:r>
              <a:rPr lang="en-US" sz="600" dirty="0">
                <a:solidFill>
                  <a:schemeClr val="bg1"/>
                </a:solidFill>
              </a:rPr>
              <a:t>PDB</a:t>
            </a:r>
          </a:p>
        </p:txBody>
      </p:sp>
      <p:sp>
        <p:nvSpPr>
          <p:cNvPr id="20" name="Rectangle 19">
            <a:extLst>
              <a:ext uri="{FF2B5EF4-FFF2-40B4-BE49-F238E27FC236}">
                <a16:creationId xmlns:a16="http://schemas.microsoft.com/office/drawing/2014/main" id="{29BA1F80-1269-4106-8727-0E16DA628896}"/>
              </a:ext>
            </a:extLst>
          </p:cNvPr>
          <p:cNvSpPr/>
          <p:nvPr/>
        </p:nvSpPr>
        <p:spPr>
          <a:xfrm>
            <a:off x="7768795" y="4573128"/>
            <a:ext cx="1286189" cy="35169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Actual Structure</a:t>
            </a:r>
          </a:p>
          <a:p>
            <a:pPr algn="ctr"/>
            <a:r>
              <a:rPr lang="en-US" sz="1100" dirty="0"/>
              <a:t>PDB: 7T9J</a:t>
            </a:r>
          </a:p>
        </p:txBody>
      </p:sp>
      <p:cxnSp>
        <p:nvCxnSpPr>
          <p:cNvPr id="21" name="Straight Arrow Connector 20">
            <a:extLst>
              <a:ext uri="{FF2B5EF4-FFF2-40B4-BE49-F238E27FC236}">
                <a16:creationId xmlns:a16="http://schemas.microsoft.com/office/drawing/2014/main" id="{B30C48FF-4CB1-4B16-8A40-CC0CA80A7ADD}"/>
              </a:ext>
            </a:extLst>
          </p:cNvPr>
          <p:cNvCxnSpPr>
            <a:cxnSpLocks/>
            <a:stCxn id="10" idx="2"/>
          </p:cNvCxnSpPr>
          <p:nvPr/>
        </p:nvCxnSpPr>
        <p:spPr>
          <a:xfrm>
            <a:off x="3095650" y="3959051"/>
            <a:ext cx="0" cy="28135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328907-E40C-41EB-8321-2BC5D612B069}"/>
              </a:ext>
            </a:extLst>
          </p:cNvPr>
          <p:cNvCxnSpPr>
            <a:cxnSpLocks/>
            <a:stCxn id="9" idx="2"/>
          </p:cNvCxnSpPr>
          <p:nvPr/>
        </p:nvCxnSpPr>
        <p:spPr>
          <a:xfrm>
            <a:off x="1431890" y="3959051"/>
            <a:ext cx="0" cy="299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6FF77-858B-437C-B0D1-E764DC72328A}"/>
              </a:ext>
            </a:extLst>
          </p:cNvPr>
          <p:cNvSpPr txBox="1"/>
          <p:nvPr/>
        </p:nvSpPr>
        <p:spPr>
          <a:xfrm>
            <a:off x="916365" y="4663210"/>
            <a:ext cx="1031051" cy="261610"/>
          </a:xfrm>
          <a:prstGeom prst="rect">
            <a:avLst/>
          </a:prstGeom>
          <a:noFill/>
        </p:spPr>
        <p:txBody>
          <a:bodyPr wrap="none" rtlCol="0">
            <a:spAutoFit/>
          </a:bodyPr>
          <a:lstStyle/>
          <a:p>
            <a:pPr algn="ctr"/>
            <a:r>
              <a:rPr lang="en-US" sz="1100" dirty="0"/>
              <a:t>RMSD: 0.527</a:t>
            </a:r>
          </a:p>
        </p:txBody>
      </p:sp>
      <p:sp>
        <p:nvSpPr>
          <p:cNvPr id="29" name="TextBox 28">
            <a:extLst>
              <a:ext uri="{FF2B5EF4-FFF2-40B4-BE49-F238E27FC236}">
                <a16:creationId xmlns:a16="http://schemas.microsoft.com/office/drawing/2014/main" id="{1D44F931-6E0E-4C4E-AECB-DF99007A0A21}"/>
              </a:ext>
            </a:extLst>
          </p:cNvPr>
          <p:cNvSpPr txBox="1"/>
          <p:nvPr/>
        </p:nvSpPr>
        <p:spPr>
          <a:xfrm>
            <a:off x="2580122" y="4663210"/>
            <a:ext cx="1031051" cy="261610"/>
          </a:xfrm>
          <a:prstGeom prst="rect">
            <a:avLst/>
          </a:prstGeom>
          <a:noFill/>
        </p:spPr>
        <p:txBody>
          <a:bodyPr wrap="none" rtlCol="0">
            <a:spAutoFit/>
          </a:bodyPr>
          <a:lstStyle/>
          <a:p>
            <a:pPr algn="ctr"/>
            <a:r>
              <a:rPr lang="en-US" sz="1100" dirty="0"/>
              <a:t>RMSD: 3.329</a:t>
            </a:r>
          </a:p>
        </p:txBody>
      </p:sp>
      <p:sp>
        <p:nvSpPr>
          <p:cNvPr id="30" name="TextBox 29">
            <a:extLst>
              <a:ext uri="{FF2B5EF4-FFF2-40B4-BE49-F238E27FC236}">
                <a16:creationId xmlns:a16="http://schemas.microsoft.com/office/drawing/2014/main" id="{BDC7F7B0-D9DB-455D-AE45-E372A13E2973}"/>
              </a:ext>
            </a:extLst>
          </p:cNvPr>
          <p:cNvSpPr txBox="1"/>
          <p:nvPr/>
        </p:nvSpPr>
        <p:spPr>
          <a:xfrm>
            <a:off x="7809801" y="4912668"/>
            <a:ext cx="1204176" cy="230832"/>
          </a:xfrm>
          <a:prstGeom prst="rect">
            <a:avLst/>
          </a:prstGeom>
          <a:noFill/>
        </p:spPr>
        <p:txBody>
          <a:bodyPr wrap="none" rtlCol="0">
            <a:spAutoFit/>
          </a:bodyPr>
          <a:lstStyle/>
          <a:p>
            <a:pPr algn="ctr"/>
            <a:r>
              <a:rPr lang="en-US" sz="900" dirty="0"/>
              <a:t>Published: 12/31/21</a:t>
            </a:r>
          </a:p>
        </p:txBody>
      </p:sp>
    </p:spTree>
    <p:extLst>
      <p:ext uri="{BB962C8B-B14F-4D97-AF65-F5344CB8AC3E}">
        <p14:creationId xmlns:p14="http://schemas.microsoft.com/office/powerpoint/2010/main" val="192662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D30-F5A3-4B7C-A47D-99D11F16B2FA}"/>
              </a:ext>
            </a:extLst>
          </p:cNvPr>
          <p:cNvSpPr>
            <a:spLocks noGrp="1"/>
          </p:cNvSpPr>
          <p:nvPr>
            <p:ph type="title"/>
          </p:nvPr>
        </p:nvSpPr>
        <p:spPr>
          <a:xfrm>
            <a:off x="303300" y="333957"/>
            <a:ext cx="8520600" cy="514819"/>
          </a:xfrm>
        </p:spPr>
        <p:txBody>
          <a:bodyPr/>
          <a:lstStyle/>
          <a:p>
            <a:r>
              <a:rPr lang="en-US" dirty="0"/>
              <a:t>Neutralizing Antibody Docking</a:t>
            </a:r>
          </a:p>
        </p:txBody>
      </p:sp>
      <p:pic>
        <p:nvPicPr>
          <p:cNvPr id="4" name="Picture 3" descr="A picture containing stage&#10;&#10;Description automatically generated">
            <a:extLst>
              <a:ext uri="{FF2B5EF4-FFF2-40B4-BE49-F238E27FC236}">
                <a16:creationId xmlns:a16="http://schemas.microsoft.com/office/drawing/2014/main" id="{21CA075D-55B0-42D1-A40C-03075FFAFCD3}"/>
              </a:ext>
            </a:extLst>
          </p:cNvPr>
          <p:cNvPicPr>
            <a:picLocks noChangeAspect="1"/>
          </p:cNvPicPr>
          <p:nvPr/>
        </p:nvPicPr>
        <p:blipFill>
          <a:blip r:embed="rId2"/>
          <a:stretch>
            <a:fillRect/>
          </a:stretch>
        </p:blipFill>
        <p:spPr>
          <a:xfrm>
            <a:off x="83182" y="2476070"/>
            <a:ext cx="2286000" cy="225585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6E90AEBF-F214-4CEC-AE96-48A3CA260EDD}"/>
              </a:ext>
            </a:extLst>
          </p:cNvPr>
          <p:cNvPicPr>
            <a:picLocks noChangeAspect="1"/>
          </p:cNvPicPr>
          <p:nvPr/>
        </p:nvPicPr>
        <p:blipFill>
          <a:blip r:embed="rId3"/>
          <a:stretch>
            <a:fillRect/>
          </a:stretch>
        </p:blipFill>
        <p:spPr>
          <a:xfrm>
            <a:off x="1425087" y="793650"/>
            <a:ext cx="3959050" cy="4329506"/>
          </a:xfrm>
          <a:prstGeom prst="rect">
            <a:avLst/>
          </a:prstGeom>
        </p:spPr>
      </p:pic>
      <p:graphicFrame>
        <p:nvGraphicFramePr>
          <p:cNvPr id="7" name="Table 7">
            <a:extLst>
              <a:ext uri="{FF2B5EF4-FFF2-40B4-BE49-F238E27FC236}">
                <a16:creationId xmlns:a16="http://schemas.microsoft.com/office/drawing/2014/main" id="{8A9610E0-E662-47D5-9B1F-A7A5B0DD4629}"/>
              </a:ext>
            </a:extLst>
          </p:cNvPr>
          <p:cNvGraphicFramePr>
            <a:graphicFrameLocks noGrp="1"/>
          </p:cNvGraphicFramePr>
          <p:nvPr>
            <p:extLst>
              <p:ext uri="{D42A27DB-BD31-4B8C-83A1-F6EECF244321}">
                <p14:modId xmlns:p14="http://schemas.microsoft.com/office/powerpoint/2010/main" val="3987531047"/>
              </p:ext>
            </p:extLst>
          </p:nvPr>
        </p:nvGraphicFramePr>
        <p:xfrm>
          <a:off x="0" y="101"/>
          <a:ext cx="9144000" cy="25633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89688672"/>
                    </a:ext>
                  </a:extLst>
                </a:gridCol>
                <a:gridCol w="2286000">
                  <a:extLst>
                    <a:ext uri="{9D8B030D-6E8A-4147-A177-3AD203B41FA5}">
                      <a16:colId xmlns:a16="http://schemas.microsoft.com/office/drawing/2014/main" val="2626442829"/>
                    </a:ext>
                  </a:extLst>
                </a:gridCol>
                <a:gridCol w="2286000">
                  <a:extLst>
                    <a:ext uri="{9D8B030D-6E8A-4147-A177-3AD203B41FA5}">
                      <a16:colId xmlns:a16="http://schemas.microsoft.com/office/drawing/2014/main" val="2050066673"/>
                    </a:ext>
                  </a:extLst>
                </a:gridCol>
                <a:gridCol w="2286000">
                  <a:extLst>
                    <a:ext uri="{9D8B030D-6E8A-4147-A177-3AD203B41FA5}">
                      <a16:colId xmlns:a16="http://schemas.microsoft.com/office/drawing/2014/main" val="1201024698"/>
                    </a:ext>
                  </a:extLst>
                </a:gridCol>
              </a:tblGrid>
              <a:tr h="256339">
                <a:tc>
                  <a:txBody>
                    <a:bodyPr/>
                    <a:lstStyle/>
                    <a:p>
                      <a:pPr algn="ctr"/>
                      <a:r>
                        <a:rPr lang="en-US" sz="800" dirty="0"/>
                        <a:t>Actual Alpha </a:t>
                      </a:r>
                      <a:r>
                        <a:rPr lang="en-US" sz="800" b="0" dirty="0"/>
                        <a:t>(PDB: 6XC2)</a:t>
                      </a:r>
                    </a:p>
                  </a:txBody>
                  <a:tcPr anchor="ctr">
                    <a:solidFill>
                      <a:srgbClr val="00B050"/>
                    </a:solidFill>
                  </a:tcPr>
                </a:tc>
                <a:tc>
                  <a:txBody>
                    <a:bodyPr/>
                    <a:lstStyle/>
                    <a:p>
                      <a:pPr algn="ctr"/>
                      <a:r>
                        <a:rPr lang="en-US" sz="800" dirty="0"/>
                        <a:t>Predicted Omicron </a:t>
                      </a:r>
                      <a:r>
                        <a:rPr lang="en-US" sz="800" b="0" dirty="0"/>
                        <a:t>(AlphaFold2)</a:t>
                      </a:r>
                    </a:p>
                  </a:txBody>
                  <a:tcPr anchor="ctr">
                    <a:solidFill>
                      <a:srgbClr val="0000FF"/>
                    </a:solidFill>
                  </a:tcPr>
                </a:tc>
                <a:tc>
                  <a:txBody>
                    <a:bodyPr/>
                    <a:lstStyle/>
                    <a:p>
                      <a:pPr algn="ctr"/>
                      <a:r>
                        <a:rPr lang="en-US" sz="800" dirty="0"/>
                        <a:t>Predicted Omicron </a:t>
                      </a:r>
                      <a:r>
                        <a:rPr lang="en-US" sz="800" b="0" dirty="0"/>
                        <a:t>(</a:t>
                      </a:r>
                      <a:r>
                        <a:rPr lang="en-US" sz="800" b="0" dirty="0" err="1"/>
                        <a:t>RoseTTAFold</a:t>
                      </a:r>
                      <a:r>
                        <a:rPr lang="en-US" sz="800" b="0" dirty="0"/>
                        <a:t>)</a:t>
                      </a:r>
                    </a:p>
                  </a:txBody>
                  <a:tcPr anchor="ctr">
                    <a:solidFill>
                      <a:srgbClr val="7030A0"/>
                    </a:solidFill>
                  </a:tcPr>
                </a:tc>
                <a:tc>
                  <a:txBody>
                    <a:bodyPr/>
                    <a:lstStyle/>
                    <a:p>
                      <a:pPr algn="ctr"/>
                      <a:r>
                        <a:rPr lang="en-US" sz="800" dirty="0"/>
                        <a:t>Actual Omicron </a:t>
                      </a:r>
                      <a:r>
                        <a:rPr lang="en-US" sz="800" b="0" dirty="0"/>
                        <a:t>(PDB: 7T9J)</a:t>
                      </a:r>
                    </a:p>
                  </a:txBody>
                  <a:tcPr anchor="ctr">
                    <a:solidFill>
                      <a:srgbClr val="FF9900"/>
                    </a:solidFill>
                  </a:tcPr>
                </a:tc>
                <a:extLst>
                  <a:ext uri="{0D108BD9-81ED-4DB2-BD59-A6C34878D82A}">
                    <a16:rowId xmlns:a16="http://schemas.microsoft.com/office/drawing/2014/main" val="850440435"/>
                  </a:ext>
                </a:extLst>
              </a:tr>
            </a:tbl>
          </a:graphicData>
        </a:graphic>
      </p:graphicFrame>
      <p:graphicFrame>
        <p:nvGraphicFramePr>
          <p:cNvPr id="8" name="Table 7">
            <a:extLst>
              <a:ext uri="{FF2B5EF4-FFF2-40B4-BE49-F238E27FC236}">
                <a16:creationId xmlns:a16="http://schemas.microsoft.com/office/drawing/2014/main" id="{658A7D1E-8EE8-4A4C-8C51-454A5D17AEDB}"/>
              </a:ext>
            </a:extLst>
          </p:cNvPr>
          <p:cNvGraphicFramePr>
            <a:graphicFrameLocks noGrp="1"/>
          </p:cNvGraphicFramePr>
          <p:nvPr>
            <p:extLst>
              <p:ext uri="{D42A27DB-BD31-4B8C-83A1-F6EECF244321}">
                <p14:modId xmlns:p14="http://schemas.microsoft.com/office/powerpoint/2010/main" val="196178988"/>
              </p:ext>
            </p:extLst>
          </p:nvPr>
        </p:nvGraphicFramePr>
        <p:xfrm>
          <a:off x="0" y="4887161"/>
          <a:ext cx="9144000" cy="259080"/>
        </p:xfrm>
        <a:graphic>
          <a:graphicData uri="http://schemas.openxmlformats.org/drawingml/2006/table">
            <a:tbl>
              <a:tblPr bandRow="1">
                <a:tableStyleId>{073A0DAA-6AF3-43AB-8588-CEC1D06C72B9}</a:tableStyleId>
              </a:tblPr>
              <a:tblGrid>
                <a:gridCol w="2361363">
                  <a:extLst>
                    <a:ext uri="{9D8B030D-6E8A-4147-A177-3AD203B41FA5}">
                      <a16:colId xmlns:a16="http://schemas.microsoft.com/office/drawing/2014/main" val="1989688672"/>
                    </a:ext>
                  </a:extLst>
                </a:gridCol>
                <a:gridCol w="1979525">
                  <a:extLst>
                    <a:ext uri="{9D8B030D-6E8A-4147-A177-3AD203B41FA5}">
                      <a16:colId xmlns:a16="http://schemas.microsoft.com/office/drawing/2014/main" val="2626442829"/>
                    </a:ext>
                  </a:extLst>
                </a:gridCol>
                <a:gridCol w="1828800">
                  <a:extLst>
                    <a:ext uri="{9D8B030D-6E8A-4147-A177-3AD203B41FA5}">
                      <a16:colId xmlns:a16="http://schemas.microsoft.com/office/drawing/2014/main" val="2050066673"/>
                    </a:ext>
                  </a:extLst>
                </a:gridCol>
                <a:gridCol w="2974312">
                  <a:extLst>
                    <a:ext uri="{9D8B030D-6E8A-4147-A177-3AD203B41FA5}">
                      <a16:colId xmlns:a16="http://schemas.microsoft.com/office/drawing/2014/main" val="1201024698"/>
                    </a:ext>
                  </a:extLst>
                </a:gridCol>
              </a:tblGrid>
              <a:tr h="256339">
                <a:tc>
                  <a:txBody>
                    <a:bodyPr/>
                    <a:lstStyle/>
                    <a:p>
                      <a:pPr algn="ctr"/>
                      <a:r>
                        <a:rPr lang="en-US" sz="1100" b="1" dirty="0"/>
                        <a:t>C105</a:t>
                      </a:r>
                      <a:r>
                        <a:rPr lang="en-US" sz="1100" dirty="0"/>
                        <a:t> (</a:t>
                      </a:r>
                      <a:r>
                        <a:rPr lang="en-US" sz="1100" dirty="0" err="1"/>
                        <a:t>Fv</a:t>
                      </a:r>
                      <a:r>
                        <a:rPr lang="en-US" sz="1100" dirty="0"/>
                        <a:t> only; PDB: 6XCM)</a:t>
                      </a:r>
                      <a:endParaRPr lang="en-US" sz="1100" b="0" dirty="0"/>
                    </a:p>
                  </a:txBody>
                  <a:tcPr anchor="ctr"/>
                </a:tc>
                <a:tc>
                  <a:txBody>
                    <a:bodyPr/>
                    <a:lstStyle/>
                    <a:p>
                      <a:pPr algn="ctr"/>
                      <a:r>
                        <a:rPr lang="en-US" sz="1100" b="1" dirty="0"/>
                        <a:t>CC12.1</a:t>
                      </a:r>
                      <a:r>
                        <a:rPr lang="en-US" sz="1100" dirty="0"/>
                        <a:t> (PDB: 6XC2)</a:t>
                      </a:r>
                      <a:endParaRPr lang="en-US" sz="1100" b="0" dirty="0"/>
                    </a:p>
                  </a:txBody>
                  <a:tcPr anchor="ctr"/>
                </a:tc>
                <a:tc>
                  <a:txBody>
                    <a:bodyPr/>
                    <a:lstStyle/>
                    <a:p>
                      <a:pPr algn="ctr"/>
                      <a:r>
                        <a:rPr lang="en-US" sz="1100" b="1" dirty="0"/>
                        <a:t>CC12.3</a:t>
                      </a:r>
                      <a:r>
                        <a:rPr lang="en-US" sz="1100" dirty="0"/>
                        <a:t> (PDB: 6XC7)</a:t>
                      </a:r>
                      <a:endParaRPr lang="en-US" sz="1100" b="0" dirty="0"/>
                    </a:p>
                  </a:txBody>
                  <a:tcPr anchor="ctr"/>
                </a:tc>
                <a:tc>
                  <a:txBody>
                    <a:bodyPr/>
                    <a:lstStyle/>
                    <a:p>
                      <a:pPr algn="ctr"/>
                      <a:r>
                        <a:rPr lang="en-US" sz="1100" b="1" dirty="0"/>
                        <a:t>CV30</a:t>
                      </a:r>
                      <a:r>
                        <a:rPr lang="en-US" sz="1100" dirty="0"/>
                        <a:t> (PDB: 6XE1)</a:t>
                      </a:r>
                      <a:endParaRPr lang="en-US" sz="1100" b="0" dirty="0"/>
                    </a:p>
                  </a:txBody>
                  <a:tcPr anchor="ctr"/>
                </a:tc>
                <a:extLst>
                  <a:ext uri="{0D108BD9-81ED-4DB2-BD59-A6C34878D82A}">
                    <a16:rowId xmlns:a16="http://schemas.microsoft.com/office/drawing/2014/main" val="850440435"/>
                  </a:ext>
                </a:extLst>
              </a:tr>
            </a:tbl>
          </a:graphicData>
        </a:graphic>
      </p:graphicFrame>
      <p:pic>
        <p:nvPicPr>
          <p:cNvPr id="10" name="Picture 9" descr="A picture containing light&#10;&#10;Description automatically generated">
            <a:extLst>
              <a:ext uri="{FF2B5EF4-FFF2-40B4-BE49-F238E27FC236}">
                <a16:creationId xmlns:a16="http://schemas.microsoft.com/office/drawing/2014/main" id="{AB690A61-6354-4E6A-870C-EFB02BBD99E7}"/>
              </a:ext>
            </a:extLst>
          </p:cNvPr>
          <p:cNvPicPr>
            <a:picLocks noChangeAspect="1"/>
          </p:cNvPicPr>
          <p:nvPr/>
        </p:nvPicPr>
        <p:blipFill>
          <a:blip r:embed="rId4"/>
          <a:stretch>
            <a:fillRect/>
          </a:stretch>
        </p:blipFill>
        <p:spPr>
          <a:xfrm>
            <a:off x="3548273" y="871861"/>
            <a:ext cx="3671727" cy="4015300"/>
          </a:xfrm>
          <a:prstGeom prst="rect">
            <a:avLst/>
          </a:prstGeom>
        </p:spPr>
      </p:pic>
      <p:pic>
        <p:nvPicPr>
          <p:cNvPr id="12" name="Picture 11">
            <a:extLst>
              <a:ext uri="{FF2B5EF4-FFF2-40B4-BE49-F238E27FC236}">
                <a16:creationId xmlns:a16="http://schemas.microsoft.com/office/drawing/2014/main" id="{C062C02F-6DEF-49C8-903D-150434D18BC1}"/>
              </a:ext>
            </a:extLst>
          </p:cNvPr>
          <p:cNvPicPr>
            <a:picLocks noChangeAspect="1"/>
          </p:cNvPicPr>
          <p:nvPr/>
        </p:nvPicPr>
        <p:blipFill>
          <a:blip r:embed="rId5"/>
          <a:stretch>
            <a:fillRect/>
          </a:stretch>
        </p:blipFill>
        <p:spPr>
          <a:xfrm>
            <a:off x="5787441" y="1047912"/>
            <a:ext cx="3439763" cy="3761631"/>
          </a:xfrm>
          <a:prstGeom prst="rect">
            <a:avLst/>
          </a:prstGeom>
        </p:spPr>
      </p:pic>
      <p:graphicFrame>
        <p:nvGraphicFramePr>
          <p:cNvPr id="13" name="Table 13">
            <a:extLst>
              <a:ext uri="{FF2B5EF4-FFF2-40B4-BE49-F238E27FC236}">
                <a16:creationId xmlns:a16="http://schemas.microsoft.com/office/drawing/2014/main" id="{B204827E-9273-44C6-B3FD-B7BFC35DBDBF}"/>
              </a:ext>
            </a:extLst>
          </p:cNvPr>
          <p:cNvGraphicFramePr>
            <a:graphicFrameLocks noGrp="1"/>
          </p:cNvGraphicFramePr>
          <p:nvPr>
            <p:extLst>
              <p:ext uri="{D42A27DB-BD31-4B8C-83A1-F6EECF244321}">
                <p14:modId xmlns:p14="http://schemas.microsoft.com/office/powerpoint/2010/main" val="1294000324"/>
              </p:ext>
            </p:extLst>
          </p:nvPr>
        </p:nvGraphicFramePr>
        <p:xfrm>
          <a:off x="409278" y="1632274"/>
          <a:ext cx="1384935" cy="25146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3692322769"/>
                    </a:ext>
                  </a:extLst>
                </a:gridCol>
                <a:gridCol w="681355">
                  <a:extLst>
                    <a:ext uri="{9D8B030D-6E8A-4147-A177-3AD203B41FA5}">
                      <a16:colId xmlns:a16="http://schemas.microsoft.com/office/drawing/2014/main" val="800030903"/>
                    </a:ext>
                  </a:extLst>
                </a:gridCol>
              </a:tblGrid>
              <a:tr h="205212">
                <a:tc>
                  <a:txBody>
                    <a:bodyPr/>
                    <a:lstStyle/>
                    <a:p>
                      <a:pPr algn="ctr"/>
                      <a:r>
                        <a:rPr lang="en-US" sz="1050" b="0" dirty="0"/>
                        <a:t>H Chain</a:t>
                      </a:r>
                    </a:p>
                  </a:txBody>
                  <a:tcPr anchor="ctr">
                    <a:solidFill>
                      <a:schemeClr val="accent4">
                        <a:lumMod val="75000"/>
                      </a:schemeClr>
                    </a:solidFill>
                  </a:tcPr>
                </a:tc>
                <a:tc>
                  <a:txBody>
                    <a:bodyPr/>
                    <a:lstStyle/>
                    <a:p>
                      <a:pPr algn="ctr"/>
                      <a:r>
                        <a:rPr lang="en-US" sz="1050" b="0" dirty="0"/>
                        <a:t>L Chain</a:t>
                      </a:r>
                    </a:p>
                  </a:txBody>
                  <a:tcPr anchor="ctr">
                    <a:solidFill>
                      <a:srgbClr val="CC00CC"/>
                    </a:solidFill>
                  </a:tcPr>
                </a:tc>
                <a:extLst>
                  <a:ext uri="{0D108BD9-81ED-4DB2-BD59-A6C34878D82A}">
                    <a16:rowId xmlns:a16="http://schemas.microsoft.com/office/drawing/2014/main" val="266454973"/>
                  </a:ext>
                </a:extLst>
              </a:tr>
            </a:tbl>
          </a:graphicData>
        </a:graphic>
      </p:graphicFrame>
    </p:spTree>
    <p:extLst>
      <p:ext uri="{BB962C8B-B14F-4D97-AF65-F5344CB8AC3E}">
        <p14:creationId xmlns:p14="http://schemas.microsoft.com/office/powerpoint/2010/main" val="272179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5F56-B5B6-4B16-BF51-42DE04681C6D}"/>
              </a:ext>
            </a:extLst>
          </p:cNvPr>
          <p:cNvSpPr>
            <a:spLocks noGrp="1"/>
          </p:cNvSpPr>
          <p:nvPr>
            <p:ph type="title"/>
          </p:nvPr>
        </p:nvSpPr>
        <p:spPr>
          <a:xfrm>
            <a:off x="303300" y="236136"/>
            <a:ext cx="8520600" cy="815039"/>
          </a:xfrm>
        </p:spPr>
        <p:txBody>
          <a:bodyPr/>
          <a:lstStyle/>
          <a:p>
            <a:r>
              <a:rPr lang="en-US" dirty="0"/>
              <a:t>Predicted Docking Metrics</a:t>
            </a:r>
          </a:p>
        </p:txBody>
      </p:sp>
      <p:pic>
        <p:nvPicPr>
          <p:cNvPr id="8" name="Picture 7">
            <a:extLst>
              <a:ext uri="{FF2B5EF4-FFF2-40B4-BE49-F238E27FC236}">
                <a16:creationId xmlns:a16="http://schemas.microsoft.com/office/drawing/2014/main" id="{6B2EF079-D48B-4BD4-A93D-E0F2325E701D}"/>
              </a:ext>
            </a:extLst>
          </p:cNvPr>
          <p:cNvPicPr>
            <a:picLocks noChangeAspect="1"/>
          </p:cNvPicPr>
          <p:nvPr/>
        </p:nvPicPr>
        <p:blipFill>
          <a:blip r:embed="rId2"/>
          <a:stretch>
            <a:fillRect/>
          </a:stretch>
        </p:blipFill>
        <p:spPr>
          <a:xfrm>
            <a:off x="0" y="1210923"/>
            <a:ext cx="9144000" cy="3756629"/>
          </a:xfrm>
          <a:prstGeom prst="rect">
            <a:avLst/>
          </a:prstGeom>
        </p:spPr>
      </p:pic>
      <p:graphicFrame>
        <p:nvGraphicFramePr>
          <p:cNvPr id="9" name="Table 7">
            <a:extLst>
              <a:ext uri="{FF2B5EF4-FFF2-40B4-BE49-F238E27FC236}">
                <a16:creationId xmlns:a16="http://schemas.microsoft.com/office/drawing/2014/main" id="{7247372A-50EC-43A7-9B2E-49348322E553}"/>
              </a:ext>
            </a:extLst>
          </p:cNvPr>
          <p:cNvGraphicFramePr>
            <a:graphicFrameLocks noGrp="1"/>
          </p:cNvGraphicFramePr>
          <p:nvPr>
            <p:extLst>
              <p:ext uri="{D42A27DB-BD31-4B8C-83A1-F6EECF244321}">
                <p14:modId xmlns:p14="http://schemas.microsoft.com/office/powerpoint/2010/main" val="285532938"/>
              </p:ext>
            </p:extLst>
          </p:nvPr>
        </p:nvGraphicFramePr>
        <p:xfrm>
          <a:off x="6871940" y="175948"/>
          <a:ext cx="2112010" cy="670560"/>
        </p:xfrm>
        <a:graphic>
          <a:graphicData uri="http://schemas.openxmlformats.org/drawingml/2006/table">
            <a:tbl>
              <a:tblPr>
                <a:tableStyleId>{5C22544A-7EE6-4342-B048-85BDC9FD1C3A}</a:tableStyleId>
              </a:tblPr>
              <a:tblGrid>
                <a:gridCol w="1056005">
                  <a:extLst>
                    <a:ext uri="{9D8B030D-6E8A-4147-A177-3AD203B41FA5}">
                      <a16:colId xmlns:a16="http://schemas.microsoft.com/office/drawing/2014/main" val="1989688672"/>
                    </a:ext>
                  </a:extLst>
                </a:gridCol>
                <a:gridCol w="1056005">
                  <a:extLst>
                    <a:ext uri="{9D8B030D-6E8A-4147-A177-3AD203B41FA5}">
                      <a16:colId xmlns:a16="http://schemas.microsoft.com/office/drawing/2014/main" val="2626442829"/>
                    </a:ext>
                  </a:extLst>
                </a:gridCol>
              </a:tblGrid>
              <a:tr h="256339">
                <a:tc>
                  <a:txBody>
                    <a:bodyPr/>
                    <a:lstStyle/>
                    <a:p>
                      <a:pPr algn="ctr"/>
                      <a:r>
                        <a:rPr lang="en-US" sz="800" dirty="0">
                          <a:solidFill>
                            <a:schemeClr val="bg1"/>
                          </a:solidFill>
                        </a:rPr>
                        <a:t>Actual Alpha</a:t>
                      </a:r>
                    </a:p>
                    <a:p>
                      <a:pPr algn="ctr"/>
                      <a:r>
                        <a:rPr lang="en-US" sz="800" b="0" dirty="0">
                          <a:solidFill>
                            <a:schemeClr val="bg1"/>
                          </a:solidFill>
                        </a:rPr>
                        <a:t>(PDB: 6XC2)</a:t>
                      </a:r>
                    </a:p>
                  </a:txBody>
                  <a:tcPr anchor="ctr">
                    <a:solidFill>
                      <a:srgbClr val="00B050"/>
                    </a:solidFill>
                  </a:tcPr>
                </a:tc>
                <a:tc>
                  <a:txBody>
                    <a:bodyPr/>
                    <a:lstStyle/>
                    <a:p>
                      <a:pPr algn="ctr"/>
                      <a:r>
                        <a:rPr lang="en-US" sz="800" dirty="0">
                          <a:solidFill>
                            <a:schemeClr val="bg1"/>
                          </a:solidFill>
                        </a:rPr>
                        <a:t>Predicted Omicron</a:t>
                      </a:r>
                    </a:p>
                    <a:p>
                      <a:pPr algn="ctr"/>
                      <a:r>
                        <a:rPr lang="en-US" sz="800" b="0" dirty="0">
                          <a:solidFill>
                            <a:schemeClr val="bg1"/>
                          </a:solidFill>
                        </a:rPr>
                        <a:t>(AlphaFold2)</a:t>
                      </a:r>
                    </a:p>
                  </a:txBody>
                  <a:tcPr anchor="ctr">
                    <a:solidFill>
                      <a:srgbClr val="0000FF"/>
                    </a:solidFill>
                  </a:tcPr>
                </a:tc>
                <a:extLst>
                  <a:ext uri="{0D108BD9-81ED-4DB2-BD59-A6C34878D82A}">
                    <a16:rowId xmlns:a16="http://schemas.microsoft.com/office/drawing/2014/main" val="850440435"/>
                  </a:ext>
                </a:extLst>
              </a:tr>
              <a:tr h="256339">
                <a:tc>
                  <a:txBody>
                    <a:bodyPr/>
                    <a:lstStyle/>
                    <a:p>
                      <a:pPr algn="ctr"/>
                      <a:r>
                        <a:rPr lang="en-US" sz="800" dirty="0">
                          <a:solidFill>
                            <a:schemeClr val="bg1"/>
                          </a:solidFill>
                        </a:rPr>
                        <a:t>Predicted Omicron</a:t>
                      </a:r>
                    </a:p>
                    <a:p>
                      <a:pPr algn="ctr"/>
                      <a:r>
                        <a:rPr lang="en-US" sz="800" b="0" dirty="0">
                          <a:solidFill>
                            <a:schemeClr val="bg1"/>
                          </a:solidFill>
                        </a:rPr>
                        <a:t>(</a:t>
                      </a:r>
                      <a:r>
                        <a:rPr lang="en-US" sz="800" b="0" dirty="0" err="1">
                          <a:solidFill>
                            <a:schemeClr val="bg1"/>
                          </a:solidFill>
                        </a:rPr>
                        <a:t>RoseTTAFold</a:t>
                      </a:r>
                      <a:r>
                        <a:rPr lang="en-US" sz="800" b="0" dirty="0">
                          <a:solidFill>
                            <a:schemeClr val="bg1"/>
                          </a:solidFill>
                        </a:rPr>
                        <a:t>)</a:t>
                      </a:r>
                    </a:p>
                  </a:txBody>
                  <a:tcPr anchor="ctr">
                    <a:solidFill>
                      <a:srgbClr val="7030A0"/>
                    </a:solidFill>
                  </a:tcPr>
                </a:tc>
                <a:tc>
                  <a:txBody>
                    <a:bodyPr/>
                    <a:lstStyle/>
                    <a:p>
                      <a:pPr algn="ctr"/>
                      <a:r>
                        <a:rPr lang="en-US" sz="800" dirty="0">
                          <a:solidFill>
                            <a:schemeClr val="bg1"/>
                          </a:solidFill>
                        </a:rPr>
                        <a:t>Actual Omicron</a:t>
                      </a:r>
                    </a:p>
                    <a:p>
                      <a:pPr algn="ctr"/>
                      <a:r>
                        <a:rPr lang="en-US" sz="800" b="0" dirty="0">
                          <a:solidFill>
                            <a:schemeClr val="bg1"/>
                          </a:solidFill>
                        </a:rPr>
                        <a:t>(PDB: 7T9J)</a:t>
                      </a:r>
                    </a:p>
                  </a:txBody>
                  <a:tcPr anchor="ctr">
                    <a:solidFill>
                      <a:srgbClr val="FF9900"/>
                    </a:solidFill>
                  </a:tcPr>
                </a:tc>
                <a:extLst>
                  <a:ext uri="{0D108BD9-81ED-4DB2-BD59-A6C34878D82A}">
                    <a16:rowId xmlns:a16="http://schemas.microsoft.com/office/drawing/2014/main" val="524926947"/>
                  </a:ext>
                </a:extLst>
              </a:tr>
            </a:tbl>
          </a:graphicData>
        </a:graphic>
      </p:graphicFrame>
    </p:spTree>
    <p:extLst>
      <p:ext uri="{BB962C8B-B14F-4D97-AF65-F5344CB8AC3E}">
        <p14:creationId xmlns:p14="http://schemas.microsoft.com/office/powerpoint/2010/main" val="304984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017-A832-441D-B546-AD3D426FE9C2}"/>
              </a:ext>
            </a:extLst>
          </p:cNvPr>
          <p:cNvSpPr>
            <a:spLocks noGrp="1"/>
          </p:cNvSpPr>
          <p:nvPr>
            <p:ph type="title"/>
          </p:nvPr>
        </p:nvSpPr>
        <p:spPr>
          <a:xfrm>
            <a:off x="2400250" y="450238"/>
            <a:ext cx="6321600" cy="761112"/>
          </a:xfrm>
        </p:spPr>
        <p:txBody>
          <a:bodyPr/>
          <a:lstStyle/>
          <a:p>
            <a:r>
              <a:rPr lang="en-US" dirty="0"/>
              <a:t>In Summary…</a:t>
            </a:r>
          </a:p>
        </p:txBody>
      </p:sp>
      <p:sp>
        <p:nvSpPr>
          <p:cNvPr id="3" name="Text Placeholder 2">
            <a:extLst>
              <a:ext uri="{FF2B5EF4-FFF2-40B4-BE49-F238E27FC236}">
                <a16:creationId xmlns:a16="http://schemas.microsoft.com/office/drawing/2014/main" id="{DEBE3791-A5EE-4CCB-8D06-3911E58F0518}"/>
              </a:ext>
            </a:extLst>
          </p:cNvPr>
          <p:cNvSpPr>
            <a:spLocks noGrp="1"/>
          </p:cNvSpPr>
          <p:nvPr>
            <p:ph type="body" idx="1"/>
          </p:nvPr>
        </p:nvSpPr>
        <p:spPr>
          <a:xfrm>
            <a:off x="97474" y="1211350"/>
            <a:ext cx="4205311" cy="3393725"/>
          </a:xfrm>
        </p:spPr>
        <p:txBody>
          <a:bodyPr/>
          <a:lstStyle/>
          <a:p>
            <a:r>
              <a:rPr lang="en-US" dirty="0"/>
              <a:t>Structural Prediction and Docking:</a:t>
            </a:r>
          </a:p>
          <a:p>
            <a:pPr lvl="1"/>
            <a:r>
              <a:rPr lang="en-US" dirty="0"/>
              <a:t>These deep learning-based analyses allow us to make educated guesses </a:t>
            </a:r>
            <a:r>
              <a:rPr lang="en-US" i="1" dirty="0"/>
              <a:t>in silico</a:t>
            </a:r>
            <a:r>
              <a:rPr lang="en-US" dirty="0"/>
              <a:t>, reducing the amount of </a:t>
            </a:r>
            <a:r>
              <a:rPr lang="en-US" i="1" dirty="0"/>
              <a:t>in vitro </a:t>
            </a:r>
            <a:r>
              <a:rPr lang="en-US" dirty="0"/>
              <a:t>experimentation to be done.</a:t>
            </a:r>
          </a:p>
          <a:p>
            <a:pPr lvl="1"/>
            <a:r>
              <a:rPr lang="en-US" dirty="0"/>
              <a:t>We can now rapidly generate structures and dock them to therapeutics months before experimental results are available.</a:t>
            </a:r>
          </a:p>
        </p:txBody>
      </p:sp>
      <p:sp>
        <p:nvSpPr>
          <p:cNvPr id="4" name="Text Placeholder 3">
            <a:extLst>
              <a:ext uri="{FF2B5EF4-FFF2-40B4-BE49-F238E27FC236}">
                <a16:creationId xmlns:a16="http://schemas.microsoft.com/office/drawing/2014/main" id="{7730A326-F52B-4567-B563-826951BDFC3E}"/>
              </a:ext>
            </a:extLst>
          </p:cNvPr>
          <p:cNvSpPr>
            <a:spLocks noGrp="1"/>
          </p:cNvSpPr>
          <p:nvPr>
            <p:ph type="body" idx="2"/>
          </p:nvPr>
        </p:nvSpPr>
        <p:spPr>
          <a:xfrm>
            <a:off x="4572000" y="1211350"/>
            <a:ext cx="4149972" cy="3393725"/>
          </a:xfrm>
        </p:spPr>
        <p:txBody>
          <a:bodyPr/>
          <a:lstStyle/>
          <a:p>
            <a:r>
              <a:rPr lang="en-US" dirty="0"/>
              <a:t>Machine Learning Model Explanability:</a:t>
            </a:r>
          </a:p>
          <a:p>
            <a:pPr lvl="1"/>
            <a:r>
              <a:rPr lang="en-US" dirty="0"/>
              <a:t>Deriving feature importance helps to pick out important features for designing diagnostic tests, vaccines, antibodies, and more.</a:t>
            </a:r>
          </a:p>
          <a:p>
            <a:endParaRPr lang="en-US" dirty="0"/>
          </a:p>
          <a:p>
            <a:r>
              <a:rPr lang="en-US" dirty="0"/>
              <a:t>Future Capabilities:</a:t>
            </a:r>
          </a:p>
          <a:p>
            <a:pPr lvl="1"/>
            <a:r>
              <a:rPr lang="en-US" dirty="0"/>
              <a:t>Enable full automation and cloud scalability of this pipeline for higher throughput testing capabilities. (</a:t>
            </a:r>
            <a:r>
              <a:rPr lang="en-US" dirty="0">
                <a:hlinkClick r:id="rId2"/>
              </a:rPr>
              <a:t>azureml-alphafold2</a:t>
            </a:r>
            <a:r>
              <a:rPr lang="en-US" dirty="0"/>
              <a:t>)</a:t>
            </a:r>
          </a:p>
          <a:p>
            <a:pPr lvl="1"/>
            <a:r>
              <a:rPr lang="en-US" dirty="0"/>
              <a:t>Enhance the docking capabilities to be faster and more reliable, especially when a binding site it known.</a:t>
            </a:r>
          </a:p>
          <a:p>
            <a:pPr marL="139697"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0A98F1A3-0244-4938-AE07-77B4CA76E1AE}"/>
              </a:ext>
            </a:extLst>
          </p:cNvPr>
          <p:cNvPicPr>
            <a:picLocks noChangeAspect="1"/>
          </p:cNvPicPr>
          <p:nvPr/>
        </p:nvPicPr>
        <p:blipFill>
          <a:blip r:embed="rId3"/>
          <a:stretch>
            <a:fillRect/>
          </a:stretch>
        </p:blipFill>
        <p:spPr>
          <a:xfrm>
            <a:off x="1039750" y="3254756"/>
            <a:ext cx="4343500" cy="2078940"/>
          </a:xfrm>
          <a:prstGeom prst="rect">
            <a:avLst/>
          </a:prstGeom>
        </p:spPr>
      </p:pic>
    </p:spTree>
    <p:extLst>
      <p:ext uri="{BB962C8B-B14F-4D97-AF65-F5344CB8AC3E}">
        <p14:creationId xmlns:p14="http://schemas.microsoft.com/office/powerpoint/2010/main" val="404207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5741"/>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00A754FE-2368-481E-ABF1-064B64F27006}"/>
              </a:ext>
            </a:extLst>
          </p:cNvPr>
          <p:cNvSpPr/>
          <p:nvPr/>
        </p:nvSpPr>
        <p:spPr>
          <a:xfrm>
            <a:off x="3302000" y="-444500"/>
            <a:ext cx="8496300" cy="6184900"/>
          </a:xfrm>
          <a:prstGeom prst="parallelogram">
            <a:avLst/>
          </a:prstGeom>
          <a:solidFill>
            <a:schemeClr val="bg1"/>
          </a:solidFill>
          <a:ln w="254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7E9B-BEFA-433B-8AF3-3E72012A8D98}"/>
              </a:ext>
            </a:extLst>
          </p:cNvPr>
          <p:cNvSpPr>
            <a:spLocks noGrp="1"/>
          </p:cNvSpPr>
          <p:nvPr>
            <p:ph type="title"/>
          </p:nvPr>
        </p:nvSpPr>
        <p:spPr>
          <a:xfrm>
            <a:off x="266699" y="712141"/>
            <a:ext cx="5143501" cy="3835500"/>
          </a:xfrm>
        </p:spPr>
        <p:txBody>
          <a:bodyPr/>
          <a:lstStyle/>
          <a:p>
            <a:r>
              <a:rPr lang="en-US" dirty="0">
                <a:solidFill>
                  <a:schemeClr val="bg1"/>
                </a:solidFill>
              </a:rPr>
              <a:t>Questions?</a:t>
            </a:r>
          </a:p>
        </p:txBody>
      </p:sp>
      <p:pic>
        <p:nvPicPr>
          <p:cNvPr id="5" name="Picture 4" descr="A picture containing text, sign&#10;&#10;Description automatically generated">
            <a:extLst>
              <a:ext uri="{FF2B5EF4-FFF2-40B4-BE49-F238E27FC236}">
                <a16:creationId xmlns:a16="http://schemas.microsoft.com/office/drawing/2014/main" id="{8EBD8ACC-FB6C-4525-B86F-98DF4F5EA5A1}"/>
              </a:ext>
            </a:extLst>
          </p:cNvPr>
          <p:cNvPicPr>
            <a:picLocks noChangeAspect="1"/>
          </p:cNvPicPr>
          <p:nvPr/>
        </p:nvPicPr>
        <p:blipFill>
          <a:blip r:embed="rId2"/>
          <a:stretch>
            <a:fillRect/>
          </a:stretch>
        </p:blipFill>
        <p:spPr>
          <a:xfrm>
            <a:off x="5070095" y="1670050"/>
            <a:ext cx="3524708" cy="1803400"/>
          </a:xfrm>
          <a:prstGeom prst="rect">
            <a:avLst/>
          </a:prstGeom>
        </p:spPr>
      </p:pic>
    </p:spTree>
    <p:extLst>
      <p:ext uri="{BB962C8B-B14F-4D97-AF65-F5344CB8AC3E}">
        <p14:creationId xmlns:p14="http://schemas.microsoft.com/office/powerpoint/2010/main" val="70176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A590-39A2-404B-8044-05D8F9A22684}"/>
              </a:ext>
            </a:extLst>
          </p:cNvPr>
          <p:cNvSpPr>
            <a:spLocks noGrp="1"/>
          </p:cNvSpPr>
          <p:nvPr>
            <p:ph type="title"/>
          </p:nvPr>
        </p:nvSpPr>
        <p:spPr/>
        <p:txBody>
          <a:bodyPr/>
          <a:lstStyle/>
          <a:p>
            <a:r>
              <a:rPr lang="en-US" dirty="0"/>
              <a:t>Disclaimer</a:t>
            </a:r>
          </a:p>
        </p:txBody>
      </p:sp>
      <p:sp>
        <p:nvSpPr>
          <p:cNvPr id="3" name="Double Brace 2">
            <a:extLst>
              <a:ext uri="{FF2B5EF4-FFF2-40B4-BE49-F238E27FC236}">
                <a16:creationId xmlns:a16="http://schemas.microsoft.com/office/drawing/2014/main" id="{35D432EF-C66A-4473-824F-7EF1143E1C3E}"/>
              </a:ext>
            </a:extLst>
          </p:cNvPr>
          <p:cNvSpPr/>
          <p:nvPr/>
        </p:nvSpPr>
        <p:spPr>
          <a:xfrm>
            <a:off x="1536378" y="1565822"/>
            <a:ext cx="6071244" cy="2011855"/>
          </a:xfrm>
          <a:custGeom>
            <a:avLst/>
            <a:gdLst>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 name="connsiteX14" fmla="*/ 335296 w 6071244"/>
              <a:gd name="connsiteY14" fmla="*/ 2011855 h 2011855"/>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1244" h="2011855" stroke="0" extrusionOk="0">
                <a:moveTo>
                  <a:pt x="335296" y="2011855"/>
                </a:moveTo>
                <a:cubicBezTo>
                  <a:pt x="232260" y="2020415"/>
                  <a:pt x="161199" y="1942044"/>
                  <a:pt x="167648" y="1844207"/>
                </a:cubicBezTo>
                <a:cubicBezTo>
                  <a:pt x="143622" y="1758641"/>
                  <a:pt x="177149" y="1469803"/>
                  <a:pt x="167648" y="1173575"/>
                </a:cubicBezTo>
                <a:cubicBezTo>
                  <a:pt x="185930" y="1080029"/>
                  <a:pt x="86645" y="1019688"/>
                  <a:pt x="0" y="1005927"/>
                </a:cubicBezTo>
                <a:cubicBezTo>
                  <a:pt x="77971" y="1005151"/>
                  <a:pt x="168538" y="917436"/>
                  <a:pt x="167648" y="838279"/>
                </a:cubicBezTo>
                <a:cubicBezTo>
                  <a:pt x="157327" y="650769"/>
                  <a:pt x="152693" y="269200"/>
                  <a:pt x="167648" y="167648"/>
                </a:cubicBezTo>
                <a:cubicBezTo>
                  <a:pt x="151430" y="80814"/>
                  <a:pt x="253684" y="11904"/>
                  <a:pt x="335296" y="0"/>
                </a:cubicBezTo>
                <a:cubicBezTo>
                  <a:pt x="1750454" y="33674"/>
                  <a:pt x="3067528" y="166002"/>
                  <a:pt x="5735948" y="0"/>
                </a:cubicBezTo>
                <a:cubicBezTo>
                  <a:pt x="5842407" y="8749"/>
                  <a:pt x="5914467" y="69955"/>
                  <a:pt x="5903596" y="167648"/>
                </a:cubicBezTo>
                <a:cubicBezTo>
                  <a:pt x="5893358" y="479102"/>
                  <a:pt x="5933351" y="518842"/>
                  <a:pt x="5903596" y="838280"/>
                </a:cubicBezTo>
                <a:cubicBezTo>
                  <a:pt x="5918372" y="933756"/>
                  <a:pt x="5966080" y="995979"/>
                  <a:pt x="6071244" y="1005928"/>
                </a:cubicBezTo>
                <a:cubicBezTo>
                  <a:pt x="5969013" y="1009980"/>
                  <a:pt x="5907465" y="1069122"/>
                  <a:pt x="5903596" y="1173576"/>
                </a:cubicBezTo>
                <a:cubicBezTo>
                  <a:pt x="5868602" y="1255764"/>
                  <a:pt x="5938220" y="1668080"/>
                  <a:pt x="5903596" y="1844207"/>
                </a:cubicBezTo>
                <a:cubicBezTo>
                  <a:pt x="5906421" y="1931744"/>
                  <a:pt x="5820202" y="2014172"/>
                  <a:pt x="5735948" y="2011855"/>
                </a:cubicBezTo>
                <a:cubicBezTo>
                  <a:pt x="4652328" y="1953287"/>
                  <a:pt x="2463439" y="1851989"/>
                  <a:pt x="335296" y="2011855"/>
                </a:cubicBezTo>
                <a:close/>
              </a:path>
              <a:path w="6071244" h="2011855" fill="none" extrusionOk="0">
                <a:moveTo>
                  <a:pt x="335296" y="2011855"/>
                </a:moveTo>
                <a:cubicBezTo>
                  <a:pt x="233378" y="2014568"/>
                  <a:pt x="182088" y="1930810"/>
                  <a:pt x="167648" y="1844207"/>
                </a:cubicBezTo>
                <a:cubicBezTo>
                  <a:pt x="170389" y="1632794"/>
                  <a:pt x="180197" y="1274505"/>
                  <a:pt x="167648" y="1173575"/>
                </a:cubicBezTo>
                <a:cubicBezTo>
                  <a:pt x="165693" y="1080673"/>
                  <a:pt x="92165" y="997825"/>
                  <a:pt x="0" y="1005927"/>
                </a:cubicBezTo>
                <a:cubicBezTo>
                  <a:pt x="93435" y="1022370"/>
                  <a:pt x="159650" y="942453"/>
                  <a:pt x="167648" y="838279"/>
                </a:cubicBezTo>
                <a:cubicBezTo>
                  <a:pt x="112690" y="747967"/>
                  <a:pt x="111945" y="447960"/>
                  <a:pt x="167648" y="167648"/>
                </a:cubicBezTo>
                <a:cubicBezTo>
                  <a:pt x="165780" y="73260"/>
                  <a:pt x="233770" y="-1797"/>
                  <a:pt x="335296" y="0"/>
                </a:cubicBezTo>
                <a:moveTo>
                  <a:pt x="5735948" y="0"/>
                </a:moveTo>
                <a:cubicBezTo>
                  <a:pt x="5838720" y="-5019"/>
                  <a:pt x="5904221" y="93360"/>
                  <a:pt x="5903596" y="167648"/>
                </a:cubicBezTo>
                <a:cubicBezTo>
                  <a:pt x="5963482" y="288708"/>
                  <a:pt x="5926771" y="558837"/>
                  <a:pt x="5903596" y="838280"/>
                </a:cubicBezTo>
                <a:cubicBezTo>
                  <a:pt x="5918477" y="927282"/>
                  <a:pt x="5989881" y="998492"/>
                  <a:pt x="6071244" y="1005928"/>
                </a:cubicBezTo>
                <a:cubicBezTo>
                  <a:pt x="5983348" y="1004797"/>
                  <a:pt x="5919501" y="1076452"/>
                  <a:pt x="5903596" y="1173576"/>
                </a:cubicBezTo>
                <a:cubicBezTo>
                  <a:pt x="5854589" y="1503591"/>
                  <a:pt x="5934103" y="1739732"/>
                  <a:pt x="5903596" y="1844207"/>
                </a:cubicBezTo>
                <a:cubicBezTo>
                  <a:pt x="5910841" y="1921424"/>
                  <a:pt x="5838062" y="2015236"/>
                  <a:pt x="5735948" y="2011855"/>
                </a:cubicBezTo>
              </a:path>
              <a:path w="6071244" h="2011855" fill="none" stroke="0" extrusionOk="0">
                <a:moveTo>
                  <a:pt x="335296" y="2011855"/>
                </a:moveTo>
                <a:cubicBezTo>
                  <a:pt x="243534" y="2006559"/>
                  <a:pt x="172314" y="1944865"/>
                  <a:pt x="167648" y="1844207"/>
                </a:cubicBezTo>
                <a:cubicBezTo>
                  <a:pt x="181384" y="1662886"/>
                  <a:pt x="146639" y="1447835"/>
                  <a:pt x="167648" y="1173575"/>
                </a:cubicBezTo>
                <a:cubicBezTo>
                  <a:pt x="163786" y="1070234"/>
                  <a:pt x="97377" y="1003342"/>
                  <a:pt x="0" y="1005927"/>
                </a:cubicBezTo>
                <a:cubicBezTo>
                  <a:pt x="106327" y="1015291"/>
                  <a:pt x="164371" y="927806"/>
                  <a:pt x="167648" y="838279"/>
                </a:cubicBezTo>
                <a:cubicBezTo>
                  <a:pt x="117831" y="762915"/>
                  <a:pt x="202437" y="350147"/>
                  <a:pt x="167648" y="167648"/>
                </a:cubicBezTo>
                <a:cubicBezTo>
                  <a:pt x="160095" y="65717"/>
                  <a:pt x="240434" y="-12862"/>
                  <a:pt x="335296" y="0"/>
                </a:cubicBezTo>
                <a:moveTo>
                  <a:pt x="5735948" y="0"/>
                </a:moveTo>
                <a:cubicBezTo>
                  <a:pt x="5838757" y="-14249"/>
                  <a:pt x="5900574" y="68604"/>
                  <a:pt x="5903596" y="167648"/>
                </a:cubicBezTo>
                <a:cubicBezTo>
                  <a:pt x="5928385" y="465615"/>
                  <a:pt x="5879602" y="717849"/>
                  <a:pt x="5903596" y="838280"/>
                </a:cubicBezTo>
                <a:cubicBezTo>
                  <a:pt x="5888950" y="940320"/>
                  <a:pt x="5975824" y="1004408"/>
                  <a:pt x="6071244" y="1005928"/>
                </a:cubicBezTo>
                <a:cubicBezTo>
                  <a:pt x="5982432" y="1009781"/>
                  <a:pt x="5897559" y="1069428"/>
                  <a:pt x="5903596" y="1173576"/>
                </a:cubicBezTo>
                <a:cubicBezTo>
                  <a:pt x="5886997" y="1269728"/>
                  <a:pt x="5869849" y="1749338"/>
                  <a:pt x="5903596" y="1844207"/>
                </a:cubicBezTo>
                <a:cubicBezTo>
                  <a:pt x="5900477" y="1945591"/>
                  <a:pt x="5833193" y="2010705"/>
                  <a:pt x="5735948" y="2011855"/>
                </a:cubicBezTo>
              </a:path>
            </a:pathLst>
          </a:custGeom>
          <a:ln w="38100">
            <a:extLst>
              <a:ext uri="{C807C97D-BFC1-408E-A445-0C87EB9F89A2}">
                <ask:lineSketchStyleProps xmlns:ask="http://schemas.microsoft.com/office/drawing/2018/sketchyshapes" sd="325632813">
                  <a:prstGeom prst="bracePair">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r>
              <a:rPr lang="en-US" sz="1800" dirty="0"/>
              <a:t>The content in this presentation is public and can be reused with attribution.</a:t>
            </a:r>
          </a:p>
          <a:p>
            <a:pPr algn="ctr"/>
            <a:endParaRPr lang="en-US" sz="1800" dirty="0"/>
          </a:p>
          <a:p>
            <a:pPr algn="ctr"/>
            <a:r>
              <a:rPr lang="en-US" sz="1800" dirty="0"/>
              <a:t>However, anything shared in this presentation should be assumed to represent my personal opinions but not necessarily the opinions of my employer(s).</a:t>
            </a:r>
          </a:p>
        </p:txBody>
      </p:sp>
    </p:spTree>
    <p:extLst>
      <p:ext uri="{BB962C8B-B14F-4D97-AF65-F5344CB8AC3E}">
        <p14:creationId xmlns:p14="http://schemas.microsoft.com/office/powerpoint/2010/main" val="9062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03789B-ED28-4FC9-8842-0EAF1A4B60AF}"/>
              </a:ext>
            </a:extLst>
          </p:cNvPr>
          <p:cNvSpPr/>
          <p:nvPr/>
        </p:nvSpPr>
        <p:spPr>
          <a:xfrm>
            <a:off x="0" y="4503898"/>
            <a:ext cx="9144000" cy="6396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Cloud Computing </a:t>
            </a:r>
            <a:r>
              <a:rPr lang="en-US" dirty="0">
                <a:latin typeface="Arial" panose="020B0604020202020204" pitchFamily="34" charset="0"/>
                <a:cs typeface="Arial" panose="020B0604020202020204" pitchFamily="34" charset="0"/>
              </a:rPr>
              <a:t>● Machine Learning ● Sequence Analysis ● Protein Structure Interaction</a:t>
            </a:r>
            <a:endParaRPr lang="en-US" dirty="0"/>
          </a:p>
        </p:txBody>
      </p:sp>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a:xfrm>
            <a:off x="303300" y="411575"/>
            <a:ext cx="8520600" cy="523220"/>
          </a:xfrm>
        </p:spPr>
        <p:txBody>
          <a:bodyPr/>
          <a:lstStyle/>
          <a:p>
            <a:r>
              <a:rPr lang="en-US" dirty="0"/>
              <a:t>About Me</a:t>
            </a:r>
          </a:p>
        </p:txBody>
      </p:sp>
      <p:pic>
        <p:nvPicPr>
          <p:cNvPr id="4" name="Picture 3" descr="A picture containing person, wall, person, indoor&#10;&#10;Description automatically generated">
            <a:extLst>
              <a:ext uri="{FF2B5EF4-FFF2-40B4-BE49-F238E27FC236}">
                <a16:creationId xmlns:a16="http://schemas.microsoft.com/office/drawing/2014/main" id="{99572B0E-BCAD-4915-9B21-2C6D1B18644C}"/>
              </a:ext>
            </a:extLst>
          </p:cNvPr>
          <p:cNvPicPr>
            <a:picLocks noChangeAspect="1"/>
          </p:cNvPicPr>
          <p:nvPr/>
        </p:nvPicPr>
        <p:blipFill>
          <a:blip r:embed="rId2"/>
          <a:stretch>
            <a:fillRect/>
          </a:stretch>
        </p:blipFill>
        <p:spPr>
          <a:xfrm>
            <a:off x="618596" y="1371891"/>
            <a:ext cx="2344310" cy="234431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EE049DFE-2ED4-4645-9F2B-9F2393896881}"/>
              </a:ext>
            </a:extLst>
          </p:cNvPr>
          <p:cNvPicPr>
            <a:picLocks noChangeAspect="1"/>
          </p:cNvPicPr>
          <p:nvPr/>
        </p:nvPicPr>
        <p:blipFill>
          <a:blip r:embed="rId3"/>
          <a:stretch>
            <a:fillRect/>
          </a:stretch>
        </p:blipFill>
        <p:spPr>
          <a:xfrm>
            <a:off x="3595373" y="1979628"/>
            <a:ext cx="1828800" cy="329031"/>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2CE5CAC-ED35-44BD-977D-AA9101F9BD2C}"/>
              </a:ext>
            </a:extLst>
          </p:cNvPr>
          <p:cNvPicPr>
            <a:picLocks noChangeAspect="1"/>
          </p:cNvPicPr>
          <p:nvPr/>
        </p:nvPicPr>
        <p:blipFill>
          <a:blip r:embed="rId4"/>
          <a:stretch>
            <a:fillRect/>
          </a:stretch>
        </p:blipFill>
        <p:spPr>
          <a:xfrm>
            <a:off x="3582736" y="2616733"/>
            <a:ext cx="1828800" cy="506569"/>
          </a:xfrm>
          <a:prstGeom prst="rect">
            <a:avLst/>
          </a:prstGeom>
        </p:spPr>
      </p:pic>
      <p:pic>
        <p:nvPicPr>
          <p:cNvPr id="11" name="Graphic 10">
            <a:extLst>
              <a:ext uri="{FF2B5EF4-FFF2-40B4-BE49-F238E27FC236}">
                <a16:creationId xmlns:a16="http://schemas.microsoft.com/office/drawing/2014/main" id="{F0F1905A-36B6-4A60-B827-C0B1B2AE6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7378" y="1219998"/>
            <a:ext cx="1828800" cy="451556"/>
          </a:xfrm>
          <a:prstGeom prst="rect">
            <a:avLst/>
          </a:prstGeom>
        </p:spPr>
      </p:pic>
      <p:pic>
        <p:nvPicPr>
          <p:cNvPr id="12" name="Picture 11">
            <a:extLst>
              <a:ext uri="{FF2B5EF4-FFF2-40B4-BE49-F238E27FC236}">
                <a16:creationId xmlns:a16="http://schemas.microsoft.com/office/drawing/2014/main" id="{CC4E1929-DA89-4113-B125-7F1B12B9928C}"/>
              </a:ext>
            </a:extLst>
          </p:cNvPr>
          <p:cNvPicPr>
            <a:picLocks noChangeAspect="1"/>
          </p:cNvPicPr>
          <p:nvPr/>
        </p:nvPicPr>
        <p:blipFill>
          <a:blip r:embed="rId7"/>
          <a:stretch>
            <a:fillRect/>
          </a:stretch>
        </p:blipFill>
        <p:spPr>
          <a:xfrm>
            <a:off x="3582736" y="3284349"/>
            <a:ext cx="1828800" cy="450087"/>
          </a:xfrm>
          <a:prstGeom prst="rect">
            <a:avLst/>
          </a:prstGeom>
        </p:spPr>
      </p:pic>
      <p:sp>
        <p:nvSpPr>
          <p:cNvPr id="13" name="TextBox 12">
            <a:extLst>
              <a:ext uri="{FF2B5EF4-FFF2-40B4-BE49-F238E27FC236}">
                <a16:creationId xmlns:a16="http://schemas.microsoft.com/office/drawing/2014/main" id="{11CA0C80-1204-4764-8E25-FBC22FB3985B}"/>
              </a:ext>
            </a:extLst>
          </p:cNvPr>
          <p:cNvSpPr txBox="1"/>
          <p:nvPr/>
        </p:nvSpPr>
        <p:spPr>
          <a:xfrm>
            <a:off x="5576181" y="1336728"/>
            <a:ext cx="2872902" cy="307777"/>
          </a:xfrm>
          <a:prstGeom prst="rect">
            <a:avLst/>
          </a:prstGeom>
          <a:noFill/>
        </p:spPr>
        <p:txBody>
          <a:bodyPr wrap="none" rtlCol="0">
            <a:spAutoFit/>
          </a:bodyPr>
          <a:lstStyle/>
          <a:p>
            <a:r>
              <a:rPr lang="en-US" i="1" dirty="0"/>
              <a:t>Sr. Bioinformatics Cloud Engineer</a:t>
            </a:r>
          </a:p>
        </p:txBody>
      </p:sp>
      <p:sp>
        <p:nvSpPr>
          <p:cNvPr id="14" name="TextBox 13">
            <a:extLst>
              <a:ext uri="{FF2B5EF4-FFF2-40B4-BE49-F238E27FC236}">
                <a16:creationId xmlns:a16="http://schemas.microsoft.com/office/drawing/2014/main" id="{57D31A8E-38EF-4E09-916F-FC6BBC865574}"/>
              </a:ext>
            </a:extLst>
          </p:cNvPr>
          <p:cNvSpPr txBox="1"/>
          <p:nvPr/>
        </p:nvSpPr>
        <p:spPr>
          <a:xfrm>
            <a:off x="5576181" y="1993272"/>
            <a:ext cx="2791149" cy="307777"/>
          </a:xfrm>
          <a:prstGeom prst="rect">
            <a:avLst/>
          </a:prstGeom>
          <a:noFill/>
        </p:spPr>
        <p:txBody>
          <a:bodyPr wrap="none" rtlCol="0">
            <a:spAutoFit/>
          </a:bodyPr>
          <a:lstStyle/>
          <a:p>
            <a:r>
              <a:rPr lang="en-US" i="1" dirty="0"/>
              <a:t>Co-Founder, V.P. Of Technology</a:t>
            </a:r>
          </a:p>
        </p:txBody>
      </p:sp>
      <p:sp>
        <p:nvSpPr>
          <p:cNvPr id="15" name="TextBox 14">
            <a:extLst>
              <a:ext uri="{FF2B5EF4-FFF2-40B4-BE49-F238E27FC236}">
                <a16:creationId xmlns:a16="http://schemas.microsoft.com/office/drawing/2014/main" id="{1248946E-BE41-4C7B-B053-5415D3DC94A8}"/>
              </a:ext>
            </a:extLst>
          </p:cNvPr>
          <p:cNvSpPr txBox="1"/>
          <p:nvPr/>
        </p:nvSpPr>
        <p:spPr>
          <a:xfrm>
            <a:off x="5576181" y="2716128"/>
            <a:ext cx="2542684" cy="307777"/>
          </a:xfrm>
          <a:prstGeom prst="rect">
            <a:avLst/>
          </a:prstGeom>
          <a:noFill/>
        </p:spPr>
        <p:txBody>
          <a:bodyPr wrap="none" rtlCol="0">
            <a:spAutoFit/>
          </a:bodyPr>
          <a:lstStyle/>
          <a:p>
            <a:r>
              <a:rPr lang="en-US" i="1" dirty="0"/>
              <a:t>Founder, Principal Consultant</a:t>
            </a:r>
          </a:p>
        </p:txBody>
      </p:sp>
      <p:sp>
        <p:nvSpPr>
          <p:cNvPr id="16" name="TextBox 15">
            <a:extLst>
              <a:ext uri="{FF2B5EF4-FFF2-40B4-BE49-F238E27FC236}">
                <a16:creationId xmlns:a16="http://schemas.microsoft.com/office/drawing/2014/main" id="{C07721F6-BC2D-4291-964D-7F4233C4C027}"/>
              </a:ext>
            </a:extLst>
          </p:cNvPr>
          <p:cNvSpPr txBox="1"/>
          <p:nvPr/>
        </p:nvSpPr>
        <p:spPr>
          <a:xfrm>
            <a:off x="5576181" y="3247371"/>
            <a:ext cx="3312125" cy="523220"/>
          </a:xfrm>
          <a:prstGeom prst="rect">
            <a:avLst/>
          </a:prstGeom>
          <a:noFill/>
        </p:spPr>
        <p:txBody>
          <a:bodyPr wrap="none" rtlCol="0">
            <a:spAutoFit/>
          </a:bodyPr>
          <a:lstStyle/>
          <a:p>
            <a:r>
              <a:rPr lang="en-US" i="1" dirty="0"/>
              <a:t>Assoc. Faculty, School of Data Science</a:t>
            </a:r>
          </a:p>
          <a:p>
            <a:r>
              <a:rPr lang="en-US" i="1" dirty="0"/>
              <a:t>University Business Partner</a:t>
            </a:r>
          </a:p>
        </p:txBody>
      </p:sp>
      <p:sp>
        <p:nvSpPr>
          <p:cNvPr id="18" name="TextBox 17">
            <a:extLst>
              <a:ext uri="{FF2B5EF4-FFF2-40B4-BE49-F238E27FC236}">
                <a16:creationId xmlns:a16="http://schemas.microsoft.com/office/drawing/2014/main" id="{6C3A9784-9370-4D94-A0EB-75DA864B4863}"/>
              </a:ext>
            </a:extLst>
          </p:cNvPr>
          <p:cNvSpPr txBox="1"/>
          <p:nvPr/>
        </p:nvSpPr>
        <p:spPr>
          <a:xfrm>
            <a:off x="6364206" y="555790"/>
            <a:ext cx="2457724" cy="307777"/>
          </a:xfrm>
          <a:prstGeom prst="rect">
            <a:avLst/>
          </a:prstGeom>
          <a:noFill/>
        </p:spPr>
        <p:txBody>
          <a:bodyPr wrap="none" rtlCol="0">
            <a:spAutoFit/>
          </a:bodyPr>
          <a:lstStyle/>
          <a:p>
            <a:r>
              <a:rPr lang="en-US" b="1" dirty="0"/>
              <a:t>Email: </a:t>
            </a:r>
            <a:r>
              <a:rPr lang="en-US" dirty="0"/>
              <a:t>colby.ford@uncc.edu</a:t>
            </a:r>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D55D4A-7DD5-4B55-B1E5-9A88BF342760}"/>
              </a:ext>
            </a:extLst>
          </p:cNvPr>
          <p:cNvSpPr/>
          <p:nvPr/>
        </p:nvSpPr>
        <p:spPr>
          <a:xfrm>
            <a:off x="1826905" y="3649854"/>
            <a:ext cx="2007280" cy="914400"/>
          </a:xfrm>
          <a:prstGeom prst="rect">
            <a:avLst/>
          </a:prstGeom>
          <a:solidFill>
            <a:schemeClr val="accent5">
              <a:lumMod val="20000"/>
              <a:lumOff val="8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FBF676-6906-49C4-B9F8-9531666AD7C5}"/>
              </a:ext>
            </a:extLst>
          </p:cNvPr>
          <p:cNvSpPr/>
          <p:nvPr/>
        </p:nvSpPr>
        <p:spPr>
          <a:xfrm>
            <a:off x="6494831" y="2019065"/>
            <a:ext cx="1869376" cy="254518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buClr>
                <a:schemeClr val="tx1"/>
              </a:buClr>
              <a:buFont typeface="Arial" panose="020B0604020202020204" pitchFamily="34" charset="0"/>
              <a:buChar char="•"/>
            </a:pPr>
            <a:r>
              <a:rPr lang="en-US" dirty="0">
                <a:solidFill>
                  <a:schemeClr val="tx1"/>
                </a:solidFill>
              </a:rPr>
              <a:t>Diagnostics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Vaccines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Treatments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Public Health</a:t>
            </a:r>
          </a:p>
        </p:txBody>
      </p:sp>
      <p:graphicFrame>
        <p:nvGraphicFramePr>
          <p:cNvPr id="3" name="Table 3">
            <a:extLst>
              <a:ext uri="{FF2B5EF4-FFF2-40B4-BE49-F238E27FC236}">
                <a16:creationId xmlns:a16="http://schemas.microsoft.com/office/drawing/2014/main" id="{1CF7E199-3FAE-4306-B3A6-94EE39C1E792}"/>
              </a:ext>
            </a:extLst>
          </p:cNvPr>
          <p:cNvGraphicFramePr>
            <a:graphicFrameLocks noGrp="1"/>
          </p:cNvGraphicFramePr>
          <p:nvPr>
            <p:extLst>
              <p:ext uri="{D42A27DB-BD31-4B8C-83A1-F6EECF244321}">
                <p14:modId xmlns:p14="http://schemas.microsoft.com/office/powerpoint/2010/main" val="3601118386"/>
              </p:ext>
            </p:extLst>
          </p:nvPr>
        </p:nvGraphicFramePr>
        <p:xfrm>
          <a:off x="581750" y="1528416"/>
          <a:ext cx="2101110" cy="511268"/>
        </p:xfrm>
        <a:graphic>
          <a:graphicData uri="http://schemas.openxmlformats.org/drawingml/2006/table">
            <a:tbl>
              <a:tblPr bandRow="1" bandCol="1">
                <a:tableStyleId>{21E4AEA4-8DFA-4A89-87EB-49C32662AFE0}</a:tableStyleId>
              </a:tblPr>
              <a:tblGrid>
                <a:gridCol w="210111">
                  <a:extLst>
                    <a:ext uri="{9D8B030D-6E8A-4147-A177-3AD203B41FA5}">
                      <a16:colId xmlns:a16="http://schemas.microsoft.com/office/drawing/2014/main" val="3790481104"/>
                    </a:ext>
                  </a:extLst>
                </a:gridCol>
                <a:gridCol w="210111">
                  <a:extLst>
                    <a:ext uri="{9D8B030D-6E8A-4147-A177-3AD203B41FA5}">
                      <a16:colId xmlns:a16="http://schemas.microsoft.com/office/drawing/2014/main" val="2005793946"/>
                    </a:ext>
                  </a:extLst>
                </a:gridCol>
                <a:gridCol w="210111">
                  <a:extLst>
                    <a:ext uri="{9D8B030D-6E8A-4147-A177-3AD203B41FA5}">
                      <a16:colId xmlns:a16="http://schemas.microsoft.com/office/drawing/2014/main" val="1723334844"/>
                    </a:ext>
                  </a:extLst>
                </a:gridCol>
                <a:gridCol w="210111">
                  <a:extLst>
                    <a:ext uri="{9D8B030D-6E8A-4147-A177-3AD203B41FA5}">
                      <a16:colId xmlns:a16="http://schemas.microsoft.com/office/drawing/2014/main" val="554061531"/>
                    </a:ext>
                  </a:extLst>
                </a:gridCol>
                <a:gridCol w="210111">
                  <a:extLst>
                    <a:ext uri="{9D8B030D-6E8A-4147-A177-3AD203B41FA5}">
                      <a16:colId xmlns:a16="http://schemas.microsoft.com/office/drawing/2014/main" val="4095178154"/>
                    </a:ext>
                  </a:extLst>
                </a:gridCol>
                <a:gridCol w="210111">
                  <a:extLst>
                    <a:ext uri="{9D8B030D-6E8A-4147-A177-3AD203B41FA5}">
                      <a16:colId xmlns:a16="http://schemas.microsoft.com/office/drawing/2014/main" val="834630334"/>
                    </a:ext>
                  </a:extLst>
                </a:gridCol>
                <a:gridCol w="210111">
                  <a:extLst>
                    <a:ext uri="{9D8B030D-6E8A-4147-A177-3AD203B41FA5}">
                      <a16:colId xmlns:a16="http://schemas.microsoft.com/office/drawing/2014/main" val="387524738"/>
                    </a:ext>
                  </a:extLst>
                </a:gridCol>
                <a:gridCol w="210111">
                  <a:extLst>
                    <a:ext uri="{9D8B030D-6E8A-4147-A177-3AD203B41FA5}">
                      <a16:colId xmlns:a16="http://schemas.microsoft.com/office/drawing/2014/main" val="2633765981"/>
                    </a:ext>
                  </a:extLst>
                </a:gridCol>
                <a:gridCol w="210111">
                  <a:extLst>
                    <a:ext uri="{9D8B030D-6E8A-4147-A177-3AD203B41FA5}">
                      <a16:colId xmlns:a16="http://schemas.microsoft.com/office/drawing/2014/main" val="974124805"/>
                    </a:ext>
                  </a:extLst>
                </a:gridCol>
                <a:gridCol w="210111">
                  <a:extLst>
                    <a:ext uri="{9D8B030D-6E8A-4147-A177-3AD203B41FA5}">
                      <a16:colId xmlns:a16="http://schemas.microsoft.com/office/drawing/2014/main" val="3974671999"/>
                    </a:ext>
                  </a:extLst>
                </a:gridCol>
              </a:tblGrid>
              <a:tr h="127817">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28974120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1600646305"/>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627688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extLst>
                  <a:ext uri="{0D108BD9-81ED-4DB2-BD59-A6C34878D82A}">
                    <a16:rowId xmlns:a16="http://schemas.microsoft.com/office/drawing/2014/main" val="1152382752"/>
                  </a:ext>
                </a:extLst>
              </a:tr>
            </a:tbl>
          </a:graphicData>
        </a:graphic>
      </p:graphicFrame>
      <p:sp>
        <p:nvSpPr>
          <p:cNvPr id="4" name="Title 3">
            <a:extLst>
              <a:ext uri="{FF2B5EF4-FFF2-40B4-BE49-F238E27FC236}">
                <a16:creationId xmlns:a16="http://schemas.microsoft.com/office/drawing/2014/main" id="{C57C62B5-3B58-4D1B-A8DB-EFABA8F84EA6}"/>
              </a:ext>
            </a:extLst>
          </p:cNvPr>
          <p:cNvSpPr>
            <a:spLocks noGrp="1"/>
          </p:cNvSpPr>
          <p:nvPr>
            <p:ph type="title"/>
          </p:nvPr>
        </p:nvSpPr>
        <p:spPr/>
        <p:txBody>
          <a:bodyPr/>
          <a:lstStyle/>
          <a:p>
            <a:r>
              <a:rPr lang="en-US" dirty="0"/>
              <a:t>Overall Theme</a:t>
            </a:r>
          </a:p>
        </p:txBody>
      </p:sp>
      <p:sp>
        <p:nvSpPr>
          <p:cNvPr id="5" name="TextBox 4">
            <a:extLst>
              <a:ext uri="{FF2B5EF4-FFF2-40B4-BE49-F238E27FC236}">
                <a16:creationId xmlns:a16="http://schemas.microsoft.com/office/drawing/2014/main" id="{C144E2EB-144F-410E-86BC-B0A2EE8B6142}"/>
              </a:ext>
            </a:extLst>
          </p:cNvPr>
          <p:cNvSpPr txBox="1"/>
          <p:nvPr/>
        </p:nvSpPr>
        <p:spPr>
          <a:xfrm>
            <a:off x="664732" y="2039684"/>
            <a:ext cx="1935145" cy="307777"/>
          </a:xfrm>
          <a:prstGeom prst="rect">
            <a:avLst/>
          </a:prstGeom>
          <a:noFill/>
        </p:spPr>
        <p:txBody>
          <a:bodyPr wrap="none" rtlCol="0">
            <a:spAutoFit/>
          </a:bodyPr>
          <a:lstStyle/>
          <a:p>
            <a:pPr algn="ctr"/>
            <a:r>
              <a:rPr lang="en-US" dirty="0"/>
              <a:t>Sequence Information</a:t>
            </a:r>
          </a:p>
        </p:txBody>
      </p:sp>
      <p:sp>
        <p:nvSpPr>
          <p:cNvPr id="12" name="TextBox 11">
            <a:extLst>
              <a:ext uri="{FF2B5EF4-FFF2-40B4-BE49-F238E27FC236}">
                <a16:creationId xmlns:a16="http://schemas.microsoft.com/office/drawing/2014/main" id="{F48CCC8B-E6BE-4029-99EF-80D04B175B9D}"/>
              </a:ext>
            </a:extLst>
          </p:cNvPr>
          <p:cNvSpPr txBox="1"/>
          <p:nvPr/>
        </p:nvSpPr>
        <p:spPr>
          <a:xfrm>
            <a:off x="3559960" y="2161236"/>
            <a:ext cx="2007280" cy="523220"/>
          </a:xfrm>
          <a:prstGeom prst="rect">
            <a:avLst/>
          </a:prstGeom>
          <a:noFill/>
        </p:spPr>
        <p:txBody>
          <a:bodyPr wrap="none" rtlCol="0">
            <a:spAutoFit/>
          </a:bodyPr>
          <a:lstStyle/>
          <a:p>
            <a:pPr algn="ctr"/>
            <a:r>
              <a:rPr lang="en-US" dirty="0"/>
              <a:t>Scalable, Cloud-Based</a:t>
            </a:r>
          </a:p>
          <a:p>
            <a:pPr algn="ctr"/>
            <a:r>
              <a:rPr lang="en-US" dirty="0"/>
              <a:t>Machine Learning</a:t>
            </a:r>
          </a:p>
        </p:txBody>
      </p:sp>
      <p:grpSp>
        <p:nvGrpSpPr>
          <p:cNvPr id="30" name="Group 29">
            <a:extLst>
              <a:ext uri="{FF2B5EF4-FFF2-40B4-BE49-F238E27FC236}">
                <a16:creationId xmlns:a16="http://schemas.microsoft.com/office/drawing/2014/main" id="{144ED2EE-1665-4EA0-9918-FBBAF20C36F0}"/>
              </a:ext>
            </a:extLst>
          </p:cNvPr>
          <p:cNvGrpSpPr/>
          <p:nvPr/>
        </p:nvGrpSpPr>
        <p:grpSpPr>
          <a:xfrm>
            <a:off x="3802374" y="1024858"/>
            <a:ext cx="1522452" cy="1522452"/>
            <a:chOff x="3810774" y="1829381"/>
            <a:chExt cx="1522452" cy="1522452"/>
          </a:xfrm>
        </p:grpSpPr>
        <p:pic>
          <p:nvPicPr>
            <p:cNvPr id="8" name="Graphic 7" descr="Cloud with solid fill">
              <a:extLst>
                <a:ext uri="{FF2B5EF4-FFF2-40B4-BE49-F238E27FC236}">
                  <a16:creationId xmlns:a16="http://schemas.microsoft.com/office/drawing/2014/main" id="{A5B2C178-F4E4-4DB5-BD95-7A91A40954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810774" y="1829381"/>
              <a:ext cx="1522452" cy="1522452"/>
            </a:xfrm>
            <a:prstGeom prst="rect">
              <a:avLst/>
            </a:prstGeom>
          </p:spPr>
        </p:pic>
        <p:pic>
          <p:nvPicPr>
            <p:cNvPr id="14" name="Graphic 13" descr="Gears with solid fill">
              <a:extLst>
                <a:ext uri="{FF2B5EF4-FFF2-40B4-BE49-F238E27FC236}">
                  <a16:creationId xmlns:a16="http://schemas.microsoft.com/office/drawing/2014/main" id="{609F9969-AD90-46BE-8FD5-AFA073722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188" y="2283666"/>
              <a:ext cx="649828" cy="649828"/>
            </a:xfrm>
            <a:prstGeom prst="rect">
              <a:avLst/>
            </a:prstGeom>
          </p:spPr>
        </p:pic>
        <p:sp>
          <p:nvSpPr>
            <p:cNvPr id="15" name="TextBox 14">
              <a:extLst>
                <a:ext uri="{FF2B5EF4-FFF2-40B4-BE49-F238E27FC236}">
                  <a16:creationId xmlns:a16="http://schemas.microsoft.com/office/drawing/2014/main" id="{935DB85E-B5F6-4C8A-A814-16175D5B0011}"/>
                </a:ext>
              </a:extLst>
            </p:cNvPr>
            <p:cNvSpPr txBox="1"/>
            <p:nvPr/>
          </p:nvSpPr>
          <p:spPr>
            <a:xfrm>
              <a:off x="4601245" y="2577541"/>
              <a:ext cx="445956" cy="307777"/>
            </a:xfrm>
            <a:prstGeom prst="rect">
              <a:avLst/>
            </a:prstGeom>
            <a:noFill/>
          </p:spPr>
          <p:txBody>
            <a:bodyPr wrap="none" rtlCol="0">
              <a:spAutoFit/>
            </a:bodyPr>
            <a:lstStyle/>
            <a:p>
              <a:pPr algn="ctr"/>
              <a:r>
                <a:rPr lang="en-US" b="1" dirty="0">
                  <a:solidFill>
                    <a:schemeClr val="bg1"/>
                  </a:solidFill>
                  <a:latin typeface="Raleway" panose="020B0503030101060003" pitchFamily="34" charset="0"/>
                </a:rPr>
                <a:t>ML</a:t>
              </a:r>
            </a:p>
          </p:txBody>
        </p:sp>
      </p:grpSp>
      <p:sp>
        <p:nvSpPr>
          <p:cNvPr id="22" name="Rectangle 21">
            <a:extLst>
              <a:ext uri="{FF2B5EF4-FFF2-40B4-BE49-F238E27FC236}">
                <a16:creationId xmlns:a16="http://schemas.microsoft.com/office/drawing/2014/main" id="{F0D678DD-FFE9-4371-B599-6F3DD17E73DC}"/>
              </a:ext>
            </a:extLst>
          </p:cNvPr>
          <p:cNvSpPr/>
          <p:nvPr/>
        </p:nvSpPr>
        <p:spPr>
          <a:xfrm>
            <a:off x="6494830" y="1553103"/>
            <a:ext cx="1869375" cy="4659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Insights In…</a:t>
            </a:r>
          </a:p>
        </p:txBody>
      </p:sp>
      <p:cxnSp>
        <p:nvCxnSpPr>
          <p:cNvPr id="32" name="Straight Arrow Connector 31">
            <a:extLst>
              <a:ext uri="{FF2B5EF4-FFF2-40B4-BE49-F238E27FC236}">
                <a16:creationId xmlns:a16="http://schemas.microsoft.com/office/drawing/2014/main" id="{7B7767D3-970C-4AEB-BEA4-2DA247515771}"/>
              </a:ext>
            </a:extLst>
          </p:cNvPr>
          <p:cNvCxnSpPr>
            <a:cxnSpLocks/>
            <a:stCxn id="3" idx="3"/>
            <a:endCxn id="8" idx="1"/>
          </p:cNvCxnSpPr>
          <p:nvPr/>
        </p:nvCxnSpPr>
        <p:spPr>
          <a:xfrm>
            <a:off x="2682860" y="1784050"/>
            <a:ext cx="1119514" cy="2034"/>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E7DF7A-431B-412C-964F-074C7C2D04DD}"/>
              </a:ext>
            </a:extLst>
          </p:cNvPr>
          <p:cNvCxnSpPr>
            <a:cxnSpLocks/>
            <a:stCxn id="8" idx="3"/>
            <a:endCxn id="22" idx="1"/>
          </p:cNvCxnSpPr>
          <p:nvPr/>
        </p:nvCxnSpPr>
        <p:spPr>
          <a:xfrm>
            <a:off x="5324826" y="1786084"/>
            <a:ext cx="1170004" cy="0"/>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93C1B8A6-9126-4CF9-A575-5882C57183D8}"/>
              </a:ext>
            </a:extLst>
          </p:cNvPr>
          <p:cNvSpPr/>
          <p:nvPr/>
        </p:nvSpPr>
        <p:spPr>
          <a:xfrm>
            <a:off x="912505" y="3649854"/>
            <a:ext cx="914400" cy="914400"/>
          </a:xfrm>
          <a:prstGeom prst="rect">
            <a:avLst/>
          </a:prstGeom>
          <a:solidFill>
            <a:schemeClr val="accent5">
              <a:lumMod val="75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Applied To…</a:t>
            </a:r>
          </a:p>
        </p:txBody>
      </p:sp>
      <p:pic>
        <p:nvPicPr>
          <p:cNvPr id="47" name="Graphic 46" descr="Medical with solid fill">
            <a:extLst>
              <a:ext uri="{FF2B5EF4-FFF2-40B4-BE49-F238E27FC236}">
                <a16:creationId xmlns:a16="http://schemas.microsoft.com/office/drawing/2014/main" id="{C1E11CFF-0E33-4C51-B500-AE3985B20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1458" y="4032199"/>
            <a:ext cx="457200" cy="457200"/>
          </a:xfrm>
          <a:prstGeom prst="rect">
            <a:avLst/>
          </a:prstGeom>
        </p:spPr>
      </p:pic>
      <p:pic>
        <p:nvPicPr>
          <p:cNvPr id="49" name="Graphic 48" descr="Needle with solid fill">
            <a:extLst>
              <a:ext uri="{FF2B5EF4-FFF2-40B4-BE49-F238E27FC236}">
                <a16:creationId xmlns:a16="http://schemas.microsoft.com/office/drawing/2014/main" id="{103EE983-04EA-46F6-A613-E4E5F2710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5316" y="2752926"/>
            <a:ext cx="457200" cy="457200"/>
          </a:xfrm>
          <a:prstGeom prst="rect">
            <a:avLst/>
          </a:prstGeom>
        </p:spPr>
      </p:pic>
      <p:pic>
        <p:nvPicPr>
          <p:cNvPr id="51" name="Graphic 50" descr="Test tubes with solid fill">
            <a:extLst>
              <a:ext uri="{FF2B5EF4-FFF2-40B4-BE49-F238E27FC236}">
                <a16:creationId xmlns:a16="http://schemas.microsoft.com/office/drawing/2014/main" id="{0CB9229E-90EC-4C2C-A223-0AF373ADF5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458" y="2113289"/>
            <a:ext cx="457200" cy="457200"/>
          </a:xfrm>
          <a:prstGeom prst="rect">
            <a:avLst/>
          </a:prstGeom>
        </p:spPr>
      </p:pic>
      <p:pic>
        <p:nvPicPr>
          <p:cNvPr id="53" name="Graphic 52" descr="Medicine with solid fill">
            <a:extLst>
              <a:ext uri="{FF2B5EF4-FFF2-40B4-BE49-F238E27FC236}">
                <a16:creationId xmlns:a16="http://schemas.microsoft.com/office/drawing/2014/main" id="{DF616372-E95F-4010-8956-9F3B0588AB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1458" y="3392563"/>
            <a:ext cx="457200" cy="457200"/>
          </a:xfrm>
          <a:prstGeom prst="rect">
            <a:avLst/>
          </a:prstGeom>
        </p:spPr>
      </p:pic>
      <p:grpSp>
        <p:nvGrpSpPr>
          <p:cNvPr id="65" name="Group 64">
            <a:extLst>
              <a:ext uri="{FF2B5EF4-FFF2-40B4-BE49-F238E27FC236}">
                <a16:creationId xmlns:a16="http://schemas.microsoft.com/office/drawing/2014/main" id="{6ED71E6F-BBA1-4A0C-8E33-EEF93966F161}"/>
              </a:ext>
            </a:extLst>
          </p:cNvPr>
          <p:cNvGrpSpPr/>
          <p:nvPr/>
        </p:nvGrpSpPr>
        <p:grpSpPr>
          <a:xfrm>
            <a:off x="2936686" y="3681562"/>
            <a:ext cx="835485" cy="835036"/>
            <a:chOff x="2596277" y="3849233"/>
            <a:chExt cx="835485" cy="835036"/>
          </a:xfrm>
        </p:grpSpPr>
        <p:pic>
          <p:nvPicPr>
            <p:cNvPr id="45" name="Graphic 44" descr="Covid-19 with solid fill">
              <a:extLst>
                <a:ext uri="{FF2B5EF4-FFF2-40B4-BE49-F238E27FC236}">
                  <a16:creationId xmlns:a16="http://schemas.microsoft.com/office/drawing/2014/main" id="{D35A7440-A0B7-449E-9F91-616A0451B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1119" y="3849233"/>
              <a:ext cx="685800" cy="685800"/>
            </a:xfrm>
            <a:prstGeom prst="rect">
              <a:avLst/>
            </a:prstGeom>
          </p:spPr>
        </p:pic>
        <p:sp>
          <p:nvSpPr>
            <p:cNvPr id="61" name="TextBox 60">
              <a:extLst>
                <a:ext uri="{FF2B5EF4-FFF2-40B4-BE49-F238E27FC236}">
                  <a16:creationId xmlns:a16="http://schemas.microsoft.com/office/drawing/2014/main" id="{533081A9-BAD2-48F7-A64C-FB9D78710971}"/>
                </a:ext>
              </a:extLst>
            </p:cNvPr>
            <p:cNvSpPr txBox="1"/>
            <p:nvPr/>
          </p:nvSpPr>
          <p:spPr>
            <a:xfrm>
              <a:off x="2596277" y="4422659"/>
              <a:ext cx="835485" cy="261610"/>
            </a:xfrm>
            <a:prstGeom prst="rect">
              <a:avLst/>
            </a:prstGeom>
            <a:noFill/>
          </p:spPr>
          <p:txBody>
            <a:bodyPr wrap="none" rtlCol="0">
              <a:spAutoFit/>
            </a:bodyPr>
            <a:lstStyle/>
            <a:p>
              <a:pPr algn="ctr"/>
              <a:r>
                <a:rPr lang="en-US" sz="1100" dirty="0">
                  <a:solidFill>
                    <a:schemeClr val="accent5">
                      <a:lumMod val="50000"/>
                    </a:schemeClr>
                  </a:solidFill>
                </a:rPr>
                <a:t>COVID-19</a:t>
              </a:r>
            </a:p>
          </p:txBody>
        </p:sp>
      </p:grpSp>
      <p:grpSp>
        <p:nvGrpSpPr>
          <p:cNvPr id="64" name="Group 63">
            <a:extLst>
              <a:ext uri="{FF2B5EF4-FFF2-40B4-BE49-F238E27FC236}">
                <a16:creationId xmlns:a16="http://schemas.microsoft.com/office/drawing/2014/main" id="{832EABC1-D3EA-429E-AA51-04BCE6E5F68B}"/>
              </a:ext>
            </a:extLst>
          </p:cNvPr>
          <p:cNvGrpSpPr/>
          <p:nvPr/>
        </p:nvGrpSpPr>
        <p:grpSpPr>
          <a:xfrm>
            <a:off x="2036657" y="3681562"/>
            <a:ext cx="685800" cy="835036"/>
            <a:chOff x="1644014" y="3849233"/>
            <a:chExt cx="685800" cy="835036"/>
          </a:xfrm>
        </p:grpSpPr>
        <p:pic>
          <p:nvPicPr>
            <p:cNvPr id="43" name="Graphic 42" descr="Mosquito with solid fill">
              <a:extLst>
                <a:ext uri="{FF2B5EF4-FFF2-40B4-BE49-F238E27FC236}">
                  <a16:creationId xmlns:a16="http://schemas.microsoft.com/office/drawing/2014/main" id="{1AA207DC-6771-427C-91D8-6F5F379104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44014" y="3849233"/>
              <a:ext cx="685800" cy="685800"/>
            </a:xfrm>
            <a:prstGeom prst="rect">
              <a:avLst/>
            </a:prstGeom>
          </p:spPr>
        </p:pic>
        <p:sp>
          <p:nvSpPr>
            <p:cNvPr id="62" name="TextBox 61">
              <a:extLst>
                <a:ext uri="{FF2B5EF4-FFF2-40B4-BE49-F238E27FC236}">
                  <a16:creationId xmlns:a16="http://schemas.microsoft.com/office/drawing/2014/main" id="{8338ECD6-450F-4BD4-BC3C-7D26490EDB74}"/>
                </a:ext>
              </a:extLst>
            </p:cNvPr>
            <p:cNvSpPr txBox="1"/>
            <p:nvPr/>
          </p:nvSpPr>
          <p:spPr>
            <a:xfrm>
              <a:off x="1662947" y="4422659"/>
              <a:ext cx="647934" cy="261610"/>
            </a:xfrm>
            <a:prstGeom prst="rect">
              <a:avLst/>
            </a:prstGeom>
            <a:noFill/>
          </p:spPr>
          <p:txBody>
            <a:bodyPr wrap="none" rtlCol="0">
              <a:spAutoFit/>
            </a:bodyPr>
            <a:lstStyle/>
            <a:p>
              <a:pPr algn="ctr"/>
              <a:r>
                <a:rPr lang="en-US" sz="1100" dirty="0">
                  <a:solidFill>
                    <a:schemeClr val="accent5">
                      <a:lumMod val="50000"/>
                    </a:schemeClr>
                  </a:solidFill>
                </a:rPr>
                <a:t>Malaria</a:t>
              </a:r>
            </a:p>
          </p:txBody>
        </p:sp>
      </p:grpSp>
    </p:spTree>
    <p:extLst>
      <p:ext uri="{BB962C8B-B14F-4D97-AF65-F5344CB8AC3E}">
        <p14:creationId xmlns:p14="http://schemas.microsoft.com/office/powerpoint/2010/main" val="8783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79FDC669-23C6-4EE9-A929-325AB1C0F07D}"/>
              </a:ext>
            </a:extLst>
          </p:cNvPr>
          <p:cNvPicPr>
            <a:picLocks noChangeAspect="1"/>
          </p:cNvPicPr>
          <p:nvPr/>
        </p:nvPicPr>
        <p:blipFill rotWithShape="1">
          <a:blip r:embed="rId2"/>
          <a:srcRect l="4653" t="23132" r="7293" b="28037"/>
          <a:stretch/>
        </p:blipFill>
        <p:spPr>
          <a:xfrm>
            <a:off x="341445" y="2886526"/>
            <a:ext cx="2165482" cy="813929"/>
          </a:xfrm>
          <a:prstGeom prst="rect">
            <a:avLst/>
          </a:prstGeom>
        </p:spPr>
      </p:pic>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12893" y="1338621"/>
            <a:ext cx="1365648" cy="1809484"/>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35746" y="3915944"/>
            <a:ext cx="2424061" cy="861774"/>
          </a:xfrm>
          <a:prstGeom prst="rect">
            <a:avLst/>
          </a:prstGeom>
          <a:noFill/>
        </p:spPr>
        <p:txBody>
          <a:bodyPr wrap="none" rtlCol="0">
            <a:spAutoFit/>
          </a:bodyPr>
          <a:lstStyle/>
          <a:p>
            <a:pPr algn="ctr"/>
            <a:r>
              <a:rPr lang="en-US" dirty="0"/>
              <a:t>Protein Structure Prediction </a:t>
            </a:r>
          </a:p>
          <a:p>
            <a:pPr algn="ctr"/>
            <a:r>
              <a:rPr lang="en-US" dirty="0"/>
              <a:t>and Docking</a:t>
            </a:r>
          </a:p>
          <a:p>
            <a:pPr algn="ctr"/>
            <a:r>
              <a:rPr lang="en-US" sz="1100" i="1" dirty="0"/>
              <a:t>(AlphaFold2, </a:t>
            </a:r>
            <a:r>
              <a:rPr lang="en-US" sz="1100" i="1" dirty="0" err="1"/>
              <a:t>RoseTTAFold</a:t>
            </a:r>
            <a:r>
              <a:rPr lang="en-US" sz="1100" i="1" dirty="0"/>
              <a:t>, </a:t>
            </a:r>
          </a:p>
          <a:p>
            <a:pPr algn="ctr"/>
            <a:r>
              <a:rPr lang="en-US" sz="1100" i="1" dirty="0"/>
              <a:t>HADDOCK, </a:t>
            </a:r>
            <a:r>
              <a:rPr lang="en-US" sz="1100" i="1" dirty="0" err="1"/>
              <a:t>LightDock</a:t>
            </a:r>
            <a:r>
              <a:rPr lang="en-US" sz="1100" i="1" dirty="0"/>
              <a:t>, etc.)</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2"/>
          <a:stretch>
            <a:fillRect/>
          </a:stretch>
        </p:blipFill>
        <p:spPr>
          <a:xfrm>
            <a:off x="7881781" y="2640170"/>
            <a:ext cx="642538" cy="908076"/>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EB497DA-9B20-434A-97A1-A76F16690952}"/>
              </a:ext>
            </a:extLst>
          </p:cNvPr>
          <p:cNvPicPr>
            <a:picLocks noChangeAspect="1"/>
          </p:cNvPicPr>
          <p:nvPr/>
        </p:nvPicPr>
        <p:blipFill>
          <a:blip r:embed="rId13"/>
          <a:stretch>
            <a:fillRect/>
          </a:stretch>
        </p:blipFill>
        <p:spPr>
          <a:xfrm>
            <a:off x="502893" y="2012724"/>
            <a:ext cx="969359" cy="668524"/>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88666"/>
            <a:ext cx="8296800" cy="2360159"/>
          </a:xfrm>
        </p:spPr>
        <p:txBody>
          <a:bodyPr/>
          <a:lstStyle/>
          <a:p>
            <a:r>
              <a:rPr lang="en-US" b="0" dirty="0"/>
              <a:t>Updating 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5111613" y="4828436"/>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accent5"/>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pic>
        <p:nvPicPr>
          <p:cNvPr id="5" name="Graphic 4" descr="Mosquito with solid fill">
            <a:extLst>
              <a:ext uri="{FF2B5EF4-FFF2-40B4-BE49-F238E27FC236}">
                <a16:creationId xmlns:a16="http://schemas.microsoft.com/office/drawing/2014/main" id="{1837D82A-F411-4F1A-B0F8-417AF0D7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625" y="3651162"/>
            <a:ext cx="914400" cy="914400"/>
          </a:xfrm>
          <a:prstGeom prst="rect">
            <a:avLst/>
          </a:prstGeom>
        </p:spPr>
      </p:pic>
      <p:sp>
        <p:nvSpPr>
          <p:cNvPr id="6" name="TextBox 5">
            <a:extLst>
              <a:ext uri="{FF2B5EF4-FFF2-40B4-BE49-F238E27FC236}">
                <a16:creationId xmlns:a16="http://schemas.microsoft.com/office/drawing/2014/main" id="{1AD18401-519E-4400-8199-FE3626FA2915}"/>
              </a:ext>
            </a:extLst>
          </p:cNvPr>
          <p:cNvSpPr txBox="1"/>
          <p:nvPr/>
        </p:nvSpPr>
        <p:spPr>
          <a:xfrm>
            <a:off x="120938" y="4828436"/>
            <a:ext cx="3976687" cy="261610"/>
          </a:xfrm>
          <a:prstGeom prst="rect">
            <a:avLst/>
          </a:prstGeom>
          <a:noFill/>
        </p:spPr>
        <p:txBody>
          <a:bodyPr wrap="square">
            <a:spAutoFit/>
          </a:bodyPr>
          <a:lstStyle/>
          <a:p>
            <a:r>
              <a:rPr lang="en-US" sz="1100" dirty="0">
                <a:solidFill>
                  <a:schemeClr val="bg1"/>
                </a:solidFill>
              </a:rPr>
              <a:t>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5"/>
              </a:rPr>
              <a:t>10.3389/fitd.2021.707313</a:t>
            </a:r>
            <a:r>
              <a:rPr lang="en-US" sz="1100" dirty="0">
                <a:solidFill>
                  <a:schemeClr val="bg1"/>
                </a:solidFill>
              </a:rPr>
              <a:t> </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3035430" cy="2778677"/>
          </a:xfrm>
        </p:spPr>
        <p:txBody>
          <a:bodyPr/>
          <a:lstStyle/>
          <a:p>
            <a:r>
              <a:rPr lang="en-US" dirty="0"/>
              <a:t>Some Rapid Diagnostic Tests (RDTs) that diagnose </a:t>
            </a:r>
            <a:r>
              <a:rPr lang="en-US" i="1" dirty="0"/>
              <a:t>Plasmodium falciparum</a:t>
            </a:r>
            <a:r>
              <a:rPr lang="en-US" dirty="0"/>
              <a:t>-based malaria are based on detection of motif repeats in the Histidine Rich Protein 2 (PfHRP2). </a:t>
            </a:r>
          </a:p>
          <a:p>
            <a:endParaRPr lang="en-US" dirty="0"/>
          </a:p>
          <a:p>
            <a:r>
              <a:rPr lang="en-US" dirty="0"/>
              <a:t>Since 2005, the accuracy of these RDTs has been decreasing due to mutations in this protein and the diminishing presence of the motifs.</a:t>
            </a:r>
          </a:p>
          <a:p>
            <a:pPr marL="152400" indent="0">
              <a:buNone/>
            </a:pPr>
            <a:endParaRPr lang="en-US" dirty="0"/>
          </a:p>
          <a:p>
            <a:r>
              <a:rPr lang="en-US" dirty="0"/>
              <a:t>So, how do we pick better motifs for new RDTs?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Diagnostic Test Issues</a:t>
            </a:r>
          </a:p>
        </p:txBody>
      </p:sp>
      <p:pic>
        <p:nvPicPr>
          <p:cNvPr id="7" name="Picture 6" descr="Graphical user interface&#10;&#10;Description automatically generated with low confidence">
            <a:extLst>
              <a:ext uri="{FF2B5EF4-FFF2-40B4-BE49-F238E27FC236}">
                <a16:creationId xmlns:a16="http://schemas.microsoft.com/office/drawing/2014/main" id="{037CD4E4-2FA5-4FC5-975D-84387C3C4DF4}"/>
              </a:ext>
            </a:extLst>
          </p:cNvPr>
          <p:cNvPicPr>
            <a:picLocks noChangeAspect="1"/>
          </p:cNvPicPr>
          <p:nvPr/>
        </p:nvPicPr>
        <p:blipFill>
          <a:blip r:embed="rId2"/>
          <a:stretch>
            <a:fillRect/>
          </a:stretch>
        </p:blipFill>
        <p:spPr>
          <a:xfrm>
            <a:off x="5022153" y="2713857"/>
            <a:ext cx="3035431" cy="204273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A3298632-D4B8-41EC-A709-154B265D29B6}"/>
              </a:ext>
            </a:extLst>
          </p:cNvPr>
          <p:cNvPicPr>
            <a:picLocks noChangeAspect="1"/>
          </p:cNvPicPr>
          <p:nvPr/>
        </p:nvPicPr>
        <p:blipFill rotWithShape="1">
          <a:blip r:embed="rId3"/>
          <a:srcRect l="35947" t="13854" r="38583" b="12546"/>
          <a:stretch/>
        </p:blipFill>
        <p:spPr>
          <a:xfrm>
            <a:off x="7759968" y="813739"/>
            <a:ext cx="704472" cy="2035688"/>
          </a:xfrm>
          <a:prstGeom prst="rect">
            <a:avLst/>
          </a:prstGeom>
        </p:spPr>
      </p:pic>
      <p:graphicFrame>
        <p:nvGraphicFramePr>
          <p:cNvPr id="19" name="Table 22">
            <a:extLst>
              <a:ext uri="{FF2B5EF4-FFF2-40B4-BE49-F238E27FC236}">
                <a16:creationId xmlns:a16="http://schemas.microsoft.com/office/drawing/2014/main" id="{BF9764AA-18D7-4B9A-9EA1-0630516A0444}"/>
              </a:ext>
            </a:extLst>
          </p:cNvPr>
          <p:cNvGraphicFramePr>
            <a:graphicFrameLocks noGrp="1"/>
          </p:cNvGraphicFramePr>
          <p:nvPr>
            <p:extLst>
              <p:ext uri="{D42A27DB-BD31-4B8C-83A1-F6EECF244321}">
                <p14:modId xmlns:p14="http://schemas.microsoft.com/office/powerpoint/2010/main" val="3809985553"/>
              </p:ext>
            </p:extLst>
          </p:nvPr>
        </p:nvGraphicFramePr>
        <p:xfrm>
          <a:off x="4227436" y="1227163"/>
          <a:ext cx="2124710" cy="1112520"/>
        </p:xfrm>
        <a:graphic>
          <a:graphicData uri="http://schemas.openxmlformats.org/drawingml/2006/table">
            <a:tbl>
              <a:tblPr firstRow="1" bandRow="1">
                <a:tableStyleId>{073A0DAA-6AF3-43AB-8588-CEC1D06C72B9}</a:tableStyleId>
              </a:tblPr>
              <a:tblGrid>
                <a:gridCol w="773430">
                  <a:extLst>
                    <a:ext uri="{9D8B030D-6E8A-4147-A177-3AD203B41FA5}">
                      <a16:colId xmlns:a16="http://schemas.microsoft.com/office/drawing/2014/main" val="786471357"/>
                    </a:ext>
                  </a:extLst>
                </a:gridCol>
                <a:gridCol w="1351280">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2</a:t>
                      </a:r>
                    </a:p>
                  </a:txBody>
                  <a:tcPr/>
                </a:tc>
                <a:tc>
                  <a:txBody>
                    <a:bodyPr/>
                    <a:lstStyle/>
                    <a:p>
                      <a:r>
                        <a:rPr lang="en-US" dirty="0"/>
                        <a:t>AHHAHHAAD</a:t>
                      </a:r>
                    </a:p>
                  </a:txBody>
                  <a:tcPr/>
                </a:tc>
                <a:extLst>
                  <a:ext uri="{0D108BD9-81ED-4DB2-BD59-A6C34878D82A}">
                    <a16:rowId xmlns:a16="http://schemas.microsoft.com/office/drawing/2014/main" val="2649127793"/>
                  </a:ext>
                </a:extLst>
              </a:tr>
              <a:tr h="370840">
                <a:tc>
                  <a:txBody>
                    <a:bodyPr/>
                    <a:lstStyle/>
                    <a:p>
                      <a:r>
                        <a:rPr lang="en-US" dirty="0"/>
                        <a:t>Type 7</a:t>
                      </a:r>
                    </a:p>
                  </a:txBody>
                  <a:tcPr/>
                </a:tc>
                <a:tc>
                  <a:txBody>
                    <a:bodyPr/>
                    <a:lstStyle/>
                    <a:p>
                      <a:r>
                        <a:rPr lang="en-US" dirty="0"/>
                        <a:t>AHHAAD</a:t>
                      </a:r>
                    </a:p>
                  </a:txBody>
                  <a:tcPr/>
                </a:tc>
                <a:extLst>
                  <a:ext uri="{0D108BD9-81ED-4DB2-BD59-A6C34878D82A}">
                    <a16:rowId xmlns:a16="http://schemas.microsoft.com/office/drawing/2014/main" val="1340933493"/>
                  </a:ext>
                </a:extLst>
              </a:tr>
            </a:tbl>
          </a:graphicData>
        </a:graphic>
      </p:graphicFrame>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2143</TotalTime>
  <Words>1086</Words>
  <Application>Microsoft Office PowerPoint</Application>
  <PresentationFormat>On-screen Show (16:9)</PresentationFormat>
  <Paragraphs>265</Paragraphs>
  <Slides>24</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Raleway</vt:lpstr>
      <vt:lpstr>Consolas</vt:lpstr>
      <vt:lpstr>Lato</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Disclaimer</vt:lpstr>
      <vt:lpstr>About Me</vt:lpstr>
      <vt:lpstr>Overall Theme</vt:lpstr>
      <vt:lpstr>Advancements That Make This Possible…</vt:lpstr>
      <vt:lpstr>Updating Malaria Vaccines and Diagnostics using Sequence and Structural Analysis</vt:lpstr>
      <vt:lpstr>The Problem</vt:lpstr>
      <vt:lpstr>Our Investigation</vt:lpstr>
      <vt:lpstr>Model Performance Comparison</vt:lpstr>
      <vt:lpstr>The Problem</vt:lpstr>
      <vt:lpstr>Our Investigation</vt:lpstr>
      <vt:lpstr>HLA-CSP peptide-TCR Complexes</vt:lpstr>
      <vt:lpstr>HLA-CSP peptide-TCR Complexes</vt:lpstr>
      <vt:lpstr>PowerPoint Presentation</vt:lpstr>
      <vt:lpstr>Structural Analysis and Antibody Binding of SARS-CoV-2 Variants</vt:lpstr>
      <vt:lpstr>The Problem</vt:lpstr>
      <vt:lpstr>Example Pipeline</vt:lpstr>
      <vt:lpstr>Receptor Binding Domain Structural Prediction</vt:lpstr>
      <vt:lpstr>Neutralizing Antibody Docking</vt:lpstr>
      <vt:lpstr>Predicted Docking Metrics</vt:lpstr>
      <vt:lpstr>In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48</cp:revision>
  <dcterms:created xsi:type="dcterms:W3CDTF">2019-01-02T02:35:54Z</dcterms:created>
  <dcterms:modified xsi:type="dcterms:W3CDTF">2022-01-28T16:23:21Z</dcterms:modified>
</cp:coreProperties>
</file>